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406" r:id="rId3"/>
    <p:sldId id="433" r:id="rId4"/>
    <p:sldId id="431" r:id="rId5"/>
    <p:sldId id="435" r:id="rId6"/>
    <p:sldId id="447" r:id="rId7"/>
    <p:sldId id="434" r:id="rId8"/>
    <p:sldId id="436" r:id="rId9"/>
    <p:sldId id="437" r:id="rId10"/>
    <p:sldId id="438" r:id="rId11"/>
    <p:sldId id="441" r:id="rId12"/>
    <p:sldId id="439" r:id="rId13"/>
    <p:sldId id="444" r:id="rId14"/>
    <p:sldId id="445" r:id="rId15"/>
    <p:sldId id="446" r:id="rId16"/>
    <p:sldId id="442" r:id="rId17"/>
    <p:sldId id="448" r:id="rId18"/>
    <p:sldId id="443" r:id="rId19"/>
    <p:sldId id="440" r:id="rId20"/>
    <p:sldId id="449" r:id="rId21"/>
    <p:sldId id="426" r:id="rId22"/>
    <p:sldId id="405" r:id="rId23"/>
    <p:sldId id="293" r:id="rId24"/>
    <p:sldId id="306" r:id="rId25"/>
    <p:sldId id="450" r:id="rId26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89225" autoAdjust="0"/>
  </p:normalViewPr>
  <p:slideViewPr>
    <p:cSldViewPr snapToGrid="0">
      <p:cViewPr>
        <p:scale>
          <a:sx n="100" d="100"/>
          <a:sy n="100" d="100"/>
        </p:scale>
        <p:origin x="1314" y="54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11/08/2023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pt-BR" b="1" i="0" dirty="0" err="1">
                <a:solidFill>
                  <a:srgbClr val="374151"/>
                </a:solidFill>
                <a:effectLst/>
                <a:latin typeface="Söhne"/>
              </a:rPr>
              <a:t>Encoder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 (Codificação)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 A primeira parte do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autoencoder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chamada de codificador, transforma os dados de entrada em uma representação latente de menor dimensionalidade. Essa representação é frequentemente chamada de "código" ou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latent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space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".</a:t>
            </a:r>
          </a:p>
          <a:p>
            <a:pPr algn="l">
              <a:buFont typeface="+mj-lt"/>
              <a:buNone/>
            </a:pPr>
            <a:r>
              <a:rPr lang="pt-BR" b="1" i="0" dirty="0" err="1">
                <a:solidFill>
                  <a:srgbClr val="374151"/>
                </a:solidFill>
                <a:effectLst/>
                <a:latin typeface="Söhne"/>
              </a:rPr>
              <a:t>Decoder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 (Decodificação)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 A segunda parte, chamada de decodificador, recebe a representação latente e tenta reconstruir a entrada original a partir dela.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675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974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</a:t>
            </a:r>
            <a:r>
              <a:rPr lang="pt-BR" dirty="0" err="1"/>
              <a:t>github</a:t>
            </a:r>
            <a:r>
              <a:rPr lang="pt-BR" dirty="0"/>
              <a:t>/zz4fap/tp557-iot-ml/</a:t>
            </a:r>
            <a:r>
              <a:rPr lang="pt-BR" dirty="0" err="1"/>
              <a:t>blob</a:t>
            </a:r>
            <a:r>
              <a:rPr lang="pt-BR" dirty="0"/>
              <a:t>/master/</a:t>
            </a:r>
            <a:r>
              <a:rPr lang="pt-BR" dirty="0" err="1"/>
              <a:t>examples</a:t>
            </a:r>
            <a:r>
              <a:rPr lang="pt-BR" dirty="0"/>
              <a:t>/</a:t>
            </a:r>
            <a:r>
              <a:rPr lang="pt-BR" dirty="0" err="1"/>
              <a:t>Regressão_de_preços_de_residências.ipynb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</a:t>
            </a:r>
            <a:r>
              <a:rPr lang="pt-BR" dirty="0" err="1"/>
              <a:t>exercises</a:t>
            </a:r>
            <a:r>
              <a:rPr lang="pt-BR" dirty="0"/>
              <a:t>/</a:t>
            </a:r>
            <a:r>
              <a:rPr lang="pt-BR" dirty="0" err="1"/>
              <a:t>Exercício_sobre_regressão_com_DNNs.ipynb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Regress&#227;o_de_pre&#231;os_de_resid&#234;ncias.ipynb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52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9772072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Regressão com </a:t>
            </a:r>
            <a:r>
              <a:rPr lang="pt-BR" b="1" i="1" dirty="0" err="1"/>
              <a:t>DNNs</a:t>
            </a:r>
            <a:r>
              <a:rPr lang="pt-BR" b="1" i="1" dirty="0"/>
              <a:t> (Parte II)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C1C55-21C6-CEB0-CD57-9013FA40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A576-0190-9D15-E8A4-EC690A3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1700" cy="5032375"/>
          </a:xfrm>
        </p:spPr>
        <p:txBody>
          <a:bodyPr>
            <a:normAutofit/>
          </a:bodyPr>
          <a:lstStyle/>
          <a:p>
            <a:r>
              <a:rPr lang="pt-BR" dirty="0"/>
              <a:t>Dos três paradigmas de aprendizado, neste curso, vamos focar no supervisionado.</a:t>
            </a:r>
          </a:p>
          <a:p>
            <a:r>
              <a:rPr lang="pt-BR" dirty="0"/>
              <a:t>Dentro do aprendizado supervisionado, temos alguns modelos (ou arquiteturas) de redes neurais que são bastante usados.</a:t>
            </a:r>
          </a:p>
          <a:p>
            <a:r>
              <a:rPr lang="pt-BR" b="1" dirty="0"/>
              <a:t>OBS</a:t>
            </a:r>
            <a:r>
              <a:rPr lang="pt-BR" dirty="0"/>
              <a:t>.: Além das redes neurais, existem outros modelos que seguem esse paradigma de aprendizado: regressão linear/logística, árvores de decisão, k-vizinhos mais próximos, etc.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433C7-4847-47C8-A154-9F04A2C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42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C1C55-21C6-CEB0-CD57-9013FA40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de alimentação direta (DNN)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A576-0190-9D15-E8A4-EC690A3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803900" cy="5032375"/>
          </a:xfrm>
        </p:spPr>
        <p:txBody>
          <a:bodyPr/>
          <a:lstStyle/>
          <a:p>
            <a:r>
              <a:rPr lang="pt-BR" dirty="0"/>
              <a:t>Modelo que vimos anteriormente.</a:t>
            </a:r>
          </a:p>
          <a:p>
            <a:r>
              <a:rPr lang="pt-BR" dirty="0"/>
              <a:t>Também chamado de rede neural densa, devido aos neurônios estarem densamente conectados.</a:t>
            </a:r>
          </a:p>
          <a:p>
            <a:r>
              <a:rPr lang="pt-BR" dirty="0"/>
              <a:t>Ainda outro nome que este modelo recebe é </a:t>
            </a:r>
            <a:r>
              <a:rPr lang="pt-BR" b="0" i="1" dirty="0" err="1">
                <a:effectLst/>
              </a:rPr>
              <a:t>Multilayer</a:t>
            </a:r>
            <a:r>
              <a:rPr lang="pt-BR" b="0" i="1" dirty="0">
                <a:effectLst/>
              </a:rPr>
              <a:t> </a:t>
            </a:r>
            <a:r>
              <a:rPr lang="pt-BR" b="0" i="1" dirty="0" err="1">
                <a:effectLst/>
              </a:rPr>
              <a:t>Perceptron</a:t>
            </a:r>
            <a:r>
              <a:rPr lang="pt-BR" b="0" i="1" dirty="0">
                <a:effectLst/>
              </a:rPr>
              <a:t> </a:t>
            </a:r>
            <a:r>
              <a:rPr lang="pt-BR" b="0" i="0" dirty="0">
                <a:effectLst/>
              </a:rPr>
              <a:t>(MLP).</a:t>
            </a:r>
            <a:endParaRPr lang="pt-BR" dirty="0"/>
          </a:p>
          <a:p>
            <a:r>
              <a:rPr lang="pt-BR" b="0" i="0" dirty="0">
                <a:effectLst/>
              </a:rPr>
              <a:t>É chamada de “</a:t>
            </a:r>
            <a:r>
              <a:rPr lang="pt-BR" i="1" dirty="0">
                <a:effectLst/>
              </a:rPr>
              <a:t>feed </a:t>
            </a:r>
            <a:r>
              <a:rPr lang="pt-BR" i="1" dirty="0" err="1">
                <a:effectLst/>
              </a:rPr>
              <a:t>forward</a:t>
            </a:r>
            <a:r>
              <a:rPr lang="pt-BR" dirty="0"/>
              <a:t>”</a:t>
            </a:r>
            <a:r>
              <a:rPr lang="pt-BR" b="0" i="0" dirty="0">
                <a:effectLst/>
              </a:rPr>
              <a:t> porque a informação flui através da rede da entrada para saída.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433C7-4847-47C8-A154-9F04A2C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33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convolucional (CNN)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300" y="1825624"/>
            <a:ext cx="640080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</a:t>
            </a:r>
            <a:r>
              <a:rPr lang="pt-BR" b="0" i="0" dirty="0">
                <a:effectLst/>
              </a:rPr>
              <a:t>rquitetura projetada para lidar com dados matriciais, como imagens e vídeos.</a:t>
            </a:r>
          </a:p>
          <a:p>
            <a:r>
              <a:rPr lang="pt-BR" b="0" i="0" dirty="0">
                <a:effectLst/>
              </a:rPr>
              <a:t>O coração das </a:t>
            </a:r>
            <a:r>
              <a:rPr lang="pt-BR" b="0" i="0" dirty="0" err="1">
                <a:effectLst/>
              </a:rPr>
              <a:t>CNNs</a:t>
            </a:r>
            <a:r>
              <a:rPr lang="pt-BR" b="0" i="0" dirty="0">
                <a:effectLst/>
              </a:rPr>
              <a:t> são as camadas convolucionais.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Elas aplicam operações de convolução para extrair e identificar padrões espaciais em imagens ou vídeos.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Isso permite que a rede aprenda automaticamente a detectar características visuais como bordas, texturas e outros padrões visuais.</a:t>
            </a:r>
          </a:p>
          <a:p>
            <a:r>
              <a:rPr lang="pt-BR" b="0" i="0" dirty="0">
                <a:effectLst/>
              </a:rPr>
              <a:t>São altamente eficazes em problemas de processamento de imagem, incluindo classificação, detecção e segmentação.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2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recorrente (RNN)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100" y="1825624"/>
            <a:ext cx="6083300" cy="5032375"/>
          </a:xfrm>
        </p:spPr>
        <p:txBody>
          <a:bodyPr>
            <a:normAutofit fontScale="92500"/>
          </a:bodyPr>
          <a:lstStyle/>
          <a:p>
            <a:r>
              <a:rPr lang="pt-BR" dirty="0"/>
              <a:t>Modelo </a:t>
            </a:r>
            <a:r>
              <a:rPr lang="pt-BR" b="0" i="0" dirty="0">
                <a:effectLst/>
              </a:rPr>
              <a:t>projetado para lidar com dados sequenciais, onde a ordem e a dependência temporal dos elementos são importantes.</a:t>
            </a:r>
          </a:p>
          <a:p>
            <a:r>
              <a:rPr lang="pt-BR" b="0" i="0" dirty="0">
                <a:effectLst/>
              </a:rPr>
              <a:t>As </a:t>
            </a:r>
            <a:r>
              <a:rPr lang="pt-BR" b="0" i="0" dirty="0" err="1">
                <a:effectLst/>
              </a:rPr>
              <a:t>RNNs</a:t>
            </a:r>
            <a:r>
              <a:rPr lang="pt-BR" b="0" i="0" dirty="0">
                <a:effectLst/>
              </a:rPr>
              <a:t> têm uma memória de estado interna que permite que elas mantenham informações sobre as entradas anteriores ao longo do tempo.</a:t>
            </a:r>
            <a:endParaRPr lang="pt-BR" dirty="0"/>
          </a:p>
          <a:p>
            <a:r>
              <a:rPr lang="pt-BR" b="0" i="0" dirty="0">
                <a:effectLst/>
              </a:rPr>
              <a:t>São adequadas para tarefas que envolvam sequências, como análise de texto, reconhecimento de fala, previsão de séries temporais e tradução automática.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86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Autoencoders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104" y="1825624"/>
            <a:ext cx="659329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Modelo de rede neural </a:t>
            </a:r>
            <a:r>
              <a:rPr lang="pt-BR" b="0" i="0" dirty="0">
                <a:effectLst/>
              </a:rPr>
              <a:t>composto por duas partes principais: o </a:t>
            </a:r>
            <a:r>
              <a:rPr lang="pt-BR" b="0" i="1" dirty="0" err="1">
                <a:effectLst/>
              </a:rPr>
              <a:t>encoder</a:t>
            </a:r>
            <a:r>
              <a:rPr lang="pt-BR" b="0" i="0" dirty="0">
                <a:effectLst/>
              </a:rPr>
              <a:t> e o </a:t>
            </a:r>
            <a:r>
              <a:rPr lang="pt-BR" b="0" i="1" dirty="0" err="1">
                <a:effectLst/>
              </a:rPr>
              <a:t>decoder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Objetivo é aprender uma representação latente que capture as principais características e padrões dos dados de entrada.</a:t>
            </a:r>
          </a:p>
          <a:p>
            <a:r>
              <a:rPr lang="pt-BR" dirty="0"/>
              <a:t>O</a:t>
            </a:r>
            <a:r>
              <a:rPr lang="pt-BR" b="0" i="0" dirty="0">
                <a:effectLst/>
              </a:rPr>
              <a:t> </a:t>
            </a:r>
            <a:r>
              <a:rPr lang="pt-BR" b="0" i="1" dirty="0" err="1">
                <a:effectLst/>
              </a:rPr>
              <a:t>encoder</a:t>
            </a:r>
            <a:r>
              <a:rPr lang="pt-BR" b="0" i="0" dirty="0">
                <a:effectLst/>
              </a:rPr>
              <a:t> transforma a entrada em uma representação latente (de menor ou maior dimensionalidade) e o </a:t>
            </a:r>
            <a:r>
              <a:rPr lang="pt-BR" b="0" i="1" dirty="0" err="1">
                <a:effectLst/>
              </a:rPr>
              <a:t>decoder</a:t>
            </a:r>
            <a:r>
              <a:rPr lang="pt-BR" b="0" i="0" dirty="0">
                <a:effectLst/>
              </a:rPr>
              <a:t> tenta reconstruir a entrada original a partir dela.</a:t>
            </a:r>
          </a:p>
          <a:p>
            <a:r>
              <a:rPr lang="pt-BR" b="0" i="0" dirty="0">
                <a:effectLst/>
              </a:rPr>
              <a:t>São usados em compressão de dados, remoção de ruído, geração de dados sintéticos, etc.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45" y="1722535"/>
            <a:ext cx="4901260" cy="477014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8D71FD8-8AC3-7F70-6A7E-90B3847F68F1}"/>
              </a:ext>
            </a:extLst>
          </p:cNvPr>
          <p:cNvSpPr txBox="1"/>
          <p:nvPr/>
        </p:nvSpPr>
        <p:spPr>
          <a:xfrm>
            <a:off x="303745" y="6521450"/>
            <a:ext cx="5268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OBS</a:t>
            </a:r>
            <a:r>
              <a:rPr lang="pt-BR" sz="1400" dirty="0"/>
              <a:t>.: Alguns autores não o consideram supervisionado.</a:t>
            </a:r>
          </a:p>
        </p:txBody>
      </p:sp>
    </p:spTree>
    <p:extLst>
      <p:ext uri="{BB962C8B-B14F-4D97-AF65-F5344CB8AC3E}">
        <p14:creationId xmlns:p14="http://schemas.microsoft.com/office/powerpoint/2010/main" val="3549848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C1C55-21C6-CEB0-CD57-9013FA40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A576-0190-9D15-E8A4-EC690A3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1700" cy="5032375"/>
          </a:xfrm>
        </p:spPr>
        <p:txBody>
          <a:bodyPr>
            <a:normAutofit/>
          </a:bodyPr>
          <a:lstStyle/>
          <a:p>
            <a:r>
              <a:rPr lang="pt-BR" dirty="0"/>
              <a:t>No nosso curso, iremos focar mais nas </a:t>
            </a:r>
            <a:r>
              <a:rPr lang="pt-BR" dirty="0" err="1"/>
              <a:t>DNNs</a:t>
            </a:r>
            <a:r>
              <a:rPr lang="pt-BR" dirty="0"/>
              <a:t> e </a:t>
            </a:r>
            <a:r>
              <a:rPr lang="pt-BR" dirty="0" err="1"/>
              <a:t>CNNs</a:t>
            </a:r>
            <a:r>
              <a:rPr lang="pt-BR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433C7-4847-47C8-A154-9F04A2C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1749D63-77FC-8DA1-F9B5-88D0D86780AE}"/>
              </a:ext>
            </a:extLst>
          </p:cNvPr>
          <p:cNvSpPr/>
          <p:nvPr/>
        </p:nvSpPr>
        <p:spPr>
          <a:xfrm>
            <a:off x="317500" y="2019300"/>
            <a:ext cx="5270500" cy="22733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05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Anteriormente, nós resolvemos um problema de regressão bem simples, onde queríamos mapear um único valor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em um valor de saída,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Fizemos o mapeamento usando uma reta.</a:t>
                </a:r>
              </a:p>
              <a:p>
                <a:r>
                  <a:rPr lang="pt-BR" dirty="0"/>
                  <a:t>Podemos fazer uma analogia com o problema de predizer o número de picolés que serão vendidos em um dia,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dado a temperatura média daquele dia,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Esse problema só tem um </a:t>
                </a:r>
                <a:r>
                  <a:rPr lang="pt-BR" b="1" i="1" dirty="0"/>
                  <a:t>atributo</a:t>
                </a:r>
                <a:r>
                  <a:rPr lang="pt-BR" dirty="0"/>
                  <a:t> de entrada, a temperatura,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  <a:blipFill>
                <a:blip r:embed="rId2"/>
                <a:stretch>
                  <a:fillRect l="-1811" t="-2663" r="-2515" b="-1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−3, −1, 1, 3, 5, 7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20363C7-E5AA-CD67-511C-3C2368E12095}"/>
              </a:ext>
            </a:extLst>
          </p:cNvPr>
          <p:cNvGrpSpPr/>
          <p:nvPr/>
        </p:nvGrpSpPr>
        <p:grpSpPr>
          <a:xfrm>
            <a:off x="3413759" y="3152661"/>
            <a:ext cx="2682241" cy="1788767"/>
            <a:chOff x="1191105" y="2847760"/>
            <a:chExt cx="2682241" cy="178876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56FF0F3-D604-D68F-9989-1DDCD804F84F}"/>
                </a:ext>
              </a:extLst>
            </p:cNvPr>
            <p:cNvGrpSpPr/>
            <p:nvPr/>
          </p:nvGrpSpPr>
          <p:grpSpPr>
            <a:xfrm>
              <a:off x="1697292" y="3402148"/>
              <a:ext cx="1848393" cy="566057"/>
              <a:chOff x="1851660" y="2612572"/>
              <a:chExt cx="1848393" cy="566057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74D52E0-D10E-D8D3-AB67-ED39946329AC}"/>
                  </a:ext>
                </a:extLst>
              </p:cNvPr>
              <p:cNvSpPr/>
              <p:nvPr/>
            </p:nvSpPr>
            <p:spPr>
              <a:xfrm>
                <a:off x="2492828" y="2612572"/>
                <a:ext cx="566057" cy="5660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F9DDDA40-8650-2157-6F23-212D1FCA317E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2198914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>
                <a:extLst>
                  <a:ext uri="{FF2B5EF4-FFF2-40B4-BE49-F238E27FC236}">
                    <a16:creationId xmlns:a16="http://schemas.microsoft.com/office/drawing/2014/main" id="{2C2BEA7F-378E-2FDC-DE73-C268A1E4D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8885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B25B2E9C-F8F5-27D3-2F5A-FD83C391FEA5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9" name="CaixaDeTexto 8">
                    <a:extLst>
                      <a:ext uri="{FF2B5EF4-FFF2-40B4-BE49-F238E27FC236}">
                        <a16:creationId xmlns:a16="http://schemas.microsoft.com/office/drawing/2014/main" id="{D805B5F8-411B-B899-8485-51C6B19AAF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CaixaDeTexto 11">
                    <a:extLst>
                      <a:ext uri="{FF2B5EF4-FFF2-40B4-BE49-F238E27FC236}">
                        <a16:creationId xmlns:a16="http://schemas.microsoft.com/office/drawing/2014/main" id="{E0DFAFC3-BC52-8226-E12C-0248D897950A}"/>
                      </a:ext>
                    </a:extLst>
                  </p:cNvPr>
                  <p:cNvSpPr txBox="1"/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E910E806-C224-45D8-5C61-DC367619B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557" r="-20588" b="-491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endCxn id="8" idx="0"/>
            </p:cNvCxnSpPr>
            <p:nvPr/>
          </p:nvCxnSpPr>
          <p:spPr>
            <a:xfrm>
              <a:off x="2621488" y="3097348"/>
              <a:ext cx="1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4642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90F23595-D12D-4C10-373D-E61C1DC291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12" t="10000" r="8333"/>
          <a:stretch/>
        </p:blipFill>
        <p:spPr>
          <a:xfrm>
            <a:off x="115799" y="3054446"/>
            <a:ext cx="3558129" cy="27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73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73309" y="1825624"/>
                <a:ext cx="5349867" cy="5032376"/>
              </a:xfrm>
            </p:spPr>
            <p:txBody>
              <a:bodyPr/>
              <a:lstStyle/>
              <a:p>
                <a:r>
                  <a:rPr lang="pt-BR" dirty="0"/>
                  <a:t>Mas e se quisermos um modelo que leve em consideração não só a temperatura, mas o mês do ano também?</a:t>
                </a:r>
              </a:p>
              <a:p>
                <a:r>
                  <a:rPr lang="pt-BR" dirty="0"/>
                  <a:t>O modelo agora terá 2 </a:t>
                </a:r>
                <a:r>
                  <a:rPr lang="pt-BR" b="1" i="1" dirty="0"/>
                  <a:t>atributos</a:t>
                </a:r>
                <a:r>
                  <a:rPr lang="pt-BR" dirty="0"/>
                  <a:t> (i.e., entradas).</a:t>
                </a:r>
              </a:p>
              <a:p>
                <a:r>
                  <a:rPr lang="pt-BR" dirty="0"/>
                  <a:t>Com ativações lineares, a rede neural ao lado representa a função de um plano dado por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73309" y="1825624"/>
                <a:ext cx="5349867" cy="5032376"/>
              </a:xfrm>
              <a:blipFill>
                <a:blip r:embed="rId3"/>
                <a:stretch>
                  <a:fillRect l="-2052" t="-1937" r="-23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−8, 1, 3, 7, 0, 2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−8, 0, 7, 1, 2, 3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6DB3DB4A-7945-29CA-EE71-D4B0B4DE99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22" t="18714" r="2024" b="9619"/>
          <a:stretch/>
        </p:blipFill>
        <p:spPr>
          <a:xfrm>
            <a:off x="168824" y="3853583"/>
            <a:ext cx="3019087" cy="262731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9F33BD0-2320-3C7F-3869-846C77ED91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794" t="12788" r="10687" b="81286"/>
          <a:stretch/>
        </p:blipFill>
        <p:spPr>
          <a:xfrm>
            <a:off x="166355" y="3955605"/>
            <a:ext cx="1647700" cy="291306"/>
          </a:xfrm>
          <a:prstGeom prst="rect">
            <a:avLst/>
          </a:prstGeom>
        </p:spPr>
      </p:pic>
      <p:grpSp>
        <p:nvGrpSpPr>
          <p:cNvPr id="66" name="Agrupar 65">
            <a:extLst>
              <a:ext uri="{FF2B5EF4-FFF2-40B4-BE49-F238E27FC236}">
                <a16:creationId xmlns:a16="http://schemas.microsoft.com/office/drawing/2014/main" id="{33DD9679-1FAB-878F-6478-26385F68DF8E}"/>
              </a:ext>
            </a:extLst>
          </p:cNvPr>
          <p:cNvGrpSpPr/>
          <p:nvPr/>
        </p:nvGrpSpPr>
        <p:grpSpPr>
          <a:xfrm>
            <a:off x="3205194" y="4101258"/>
            <a:ext cx="3576605" cy="2398446"/>
            <a:chOff x="5053252" y="3241020"/>
            <a:chExt cx="3576605" cy="2398446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74D52E0-D10E-D8D3-AB67-ED39946329AC}"/>
                </a:ext>
              </a:extLst>
            </p:cNvPr>
            <p:cNvSpPr/>
            <p:nvPr/>
          </p:nvSpPr>
          <p:spPr>
            <a:xfrm>
              <a:off x="6124923" y="3561949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F9DDDA40-8650-2157-6F23-212D1FCA317E}"/>
                </a:ext>
              </a:extLst>
            </p:cNvPr>
            <p:cNvCxnSpPr>
              <a:cxnSpLocks/>
              <a:stCxn id="11" idx="3"/>
              <a:endCxn id="8" idx="2"/>
            </p:cNvCxnSpPr>
            <p:nvPr/>
          </p:nvCxnSpPr>
          <p:spPr>
            <a:xfrm>
              <a:off x="5514832" y="3840710"/>
              <a:ext cx="610091" cy="4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2C2BEA7F-378E-2FDC-DE73-C268A1E4DBF9}"/>
                </a:ext>
              </a:extLst>
            </p:cNvPr>
            <p:cNvCxnSpPr>
              <a:cxnSpLocks/>
              <a:stCxn id="8" idx="6"/>
              <a:endCxn id="54" idx="2"/>
            </p:cNvCxnSpPr>
            <p:nvPr/>
          </p:nvCxnSpPr>
          <p:spPr>
            <a:xfrm>
              <a:off x="6690980" y="3844978"/>
              <a:ext cx="544440" cy="407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B25B2E9C-F8F5-27D3-2F5A-FD83C391FEA5}"/>
                    </a:ext>
                  </a:extLst>
                </p:cNvPr>
                <p:cNvSpPr txBox="1"/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B25B2E9C-F8F5-27D3-2F5A-FD83C391FE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cxnSpLocks/>
            </p:cNvCxnSpPr>
            <p:nvPr/>
          </p:nvCxnSpPr>
          <p:spPr>
            <a:xfrm>
              <a:off x="6407951" y="3390499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blipFill>
                  <a:blip r:embed="rId8"/>
                  <a:stretch>
                    <a:fillRect r="-6206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5053252" y="5116246"/>
                  <a:ext cx="357660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252" y="5116246"/>
                  <a:ext cx="3576605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32257107-33D1-ABE5-605B-B2E1796C97EB}"/>
                </a:ext>
              </a:extLst>
            </p:cNvPr>
            <p:cNvSpPr/>
            <p:nvPr/>
          </p:nvSpPr>
          <p:spPr>
            <a:xfrm>
              <a:off x="6124923" y="451697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A0B64AB2-4E2E-51BF-9438-E1680242247E}"/>
                </a:ext>
              </a:extLst>
            </p:cNvPr>
            <p:cNvCxnSpPr>
              <a:cxnSpLocks/>
              <a:stCxn id="22" idx="3"/>
              <a:endCxn id="19" idx="2"/>
            </p:cNvCxnSpPr>
            <p:nvPr/>
          </p:nvCxnSpPr>
          <p:spPr>
            <a:xfrm>
              <a:off x="5501490" y="4797173"/>
              <a:ext cx="623433" cy="2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2CC4A7FE-9DC8-4309-A431-23C2DA9F5FFD}"/>
                </a:ext>
              </a:extLst>
            </p:cNvPr>
            <p:cNvCxnSpPr>
              <a:cxnSpLocks/>
              <a:stCxn id="19" idx="6"/>
              <a:endCxn id="54" idx="2"/>
            </p:cNvCxnSpPr>
            <p:nvPr/>
          </p:nvCxnSpPr>
          <p:spPr>
            <a:xfrm flipV="1">
              <a:off x="6690980" y="4252173"/>
              <a:ext cx="544440" cy="547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5D716A74-905A-B126-2C84-7CEBF5157031}"/>
                    </a:ext>
                  </a:extLst>
                </p:cNvPr>
                <p:cNvSpPr txBox="1"/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5D716A74-905A-B126-2C84-7CEBF51570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7BED4F7F-A4E3-1070-39DB-BA35A2F3B9CB}"/>
                    </a:ext>
                  </a:extLst>
                </p:cNvPr>
                <p:cNvSpPr txBox="1"/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7BED4F7F-A4E3-1070-39DB-BA35A2F3B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557" r="-1911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5BC71439-7C2A-580A-78FD-A052630C3A13}"/>
                </a:ext>
              </a:extLst>
            </p:cNvPr>
            <p:cNvCxnSpPr>
              <a:cxnSpLocks/>
              <a:stCxn id="22" idx="3"/>
              <a:endCxn id="8" idx="2"/>
            </p:cNvCxnSpPr>
            <p:nvPr/>
          </p:nvCxnSpPr>
          <p:spPr>
            <a:xfrm flipV="1">
              <a:off x="5501490" y="3844978"/>
              <a:ext cx="623433" cy="952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48A611E0-8A43-4D93-F402-8BAE4B10648C}"/>
                </a:ext>
              </a:extLst>
            </p:cNvPr>
            <p:cNvCxnSpPr>
              <a:cxnSpLocks/>
              <a:stCxn id="11" idx="3"/>
              <a:endCxn id="19" idx="2"/>
            </p:cNvCxnSpPr>
            <p:nvPr/>
          </p:nvCxnSpPr>
          <p:spPr>
            <a:xfrm>
              <a:off x="5514832" y="3840710"/>
              <a:ext cx="610091" cy="959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0FA705A5-84C6-D25F-E3C3-0EC2833A75BC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66" y="4350256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7ED8329F-8190-5F83-A51F-D6012B260DF9}"/>
                    </a:ext>
                  </a:extLst>
                </p:cNvPr>
                <p:cNvSpPr txBox="1"/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7ED8329F-8190-5F83-A51F-D6012B260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655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F5CBEB2-C827-2B3D-9ED9-7DF2FE6DC6DC}"/>
                    </a:ext>
                  </a:extLst>
                </p:cNvPr>
                <p:cNvSpPr txBox="1"/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F5CBEB2-C827-2B3D-9ED9-7DF2FE6DC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0E58C850-98D0-A251-2F72-C281544B029D}"/>
                    </a:ext>
                  </a:extLst>
                </p:cNvPr>
                <p:cNvSpPr txBox="1"/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0E58C850-98D0-A251-2F72-C281544B0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EC3E8737-F3B9-3131-C992-25484E5EA343}"/>
                    </a:ext>
                  </a:extLst>
                </p:cNvPr>
                <p:cNvSpPr txBox="1"/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EC3E8737-F3B9-3131-C992-25484E5EA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9657CC20-7CBD-ECBE-28E2-B9484432FC79}"/>
                </a:ext>
              </a:extLst>
            </p:cNvPr>
            <p:cNvSpPr/>
            <p:nvPr/>
          </p:nvSpPr>
          <p:spPr>
            <a:xfrm>
              <a:off x="7235420" y="396914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08C496C2-9F8D-0B9E-61DA-9AA3377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7495770" y="3753941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aixaDeTexto 57">
                  <a:extLst>
                    <a:ext uri="{FF2B5EF4-FFF2-40B4-BE49-F238E27FC236}">
                      <a16:creationId xmlns:a16="http://schemas.microsoft.com/office/drawing/2014/main" id="{2AA454D8-81DD-EF2D-269B-45118E805906}"/>
                    </a:ext>
                  </a:extLst>
                </p:cNvPr>
                <p:cNvSpPr txBox="1"/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58" name="CaixaDeTexto 57">
                  <a:extLst>
                    <a:ext uri="{FF2B5EF4-FFF2-40B4-BE49-F238E27FC236}">
                      <a16:creationId xmlns:a16="http://schemas.microsoft.com/office/drawing/2014/main" id="{2AA454D8-81DD-EF2D-269B-45118E805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blipFill>
                  <a:blip r:embed="rId16"/>
                  <a:stretch>
                    <a:fillRect r="-6896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B770B434-54C4-D766-2E5A-A891C974A25A}"/>
                    </a:ext>
                  </a:extLst>
                </p:cNvPr>
                <p:cNvSpPr txBox="1"/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B770B434-54C4-D766-2E5A-A891C974A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CaixaDeTexto 63">
                  <a:extLst>
                    <a:ext uri="{FF2B5EF4-FFF2-40B4-BE49-F238E27FC236}">
                      <a16:creationId xmlns:a16="http://schemas.microsoft.com/office/drawing/2014/main" id="{231DA840-1198-2506-AE3F-ED7B9A76A205}"/>
                    </a:ext>
                  </a:extLst>
                </p:cNvPr>
                <p:cNvSpPr txBox="1"/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4" name="CaixaDeTexto 63">
                  <a:extLst>
                    <a:ext uri="{FF2B5EF4-FFF2-40B4-BE49-F238E27FC236}">
                      <a16:creationId xmlns:a16="http://schemas.microsoft.com/office/drawing/2014/main" id="{231DA840-1198-2506-AE3F-ED7B9A76A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C87B9B65-0D07-30A1-354E-1810A086F6CA}"/>
                </a:ext>
              </a:extLst>
            </p:cNvPr>
            <p:cNvCxnSpPr>
              <a:cxnSpLocks/>
            </p:cNvCxnSpPr>
            <p:nvPr/>
          </p:nvCxnSpPr>
          <p:spPr>
            <a:xfrm>
              <a:off x="7801477" y="4252173"/>
              <a:ext cx="2939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222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11996-8D83-7A63-9F9B-BDD98807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Podemos extrapolar isso pra quantos </a:t>
                </a:r>
                <a:r>
                  <a:rPr lang="pt-BR" b="1" i="1" dirty="0"/>
                  <a:t>atributos</a:t>
                </a:r>
                <a:r>
                  <a:rPr lang="pt-BR" dirty="0"/>
                  <a:t> forem necessários.</a:t>
                </a:r>
              </a:p>
              <a:p>
                <a:r>
                  <a:rPr lang="pt-BR" dirty="0"/>
                  <a:t>O modelo ao lado tem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</a:t>
                </a:r>
                <a:r>
                  <a:rPr lang="pt-BR" b="1" i="1" dirty="0"/>
                  <a:t>atributos</a:t>
                </a:r>
                <a:r>
                  <a:rPr lang="pt-BR" dirty="0"/>
                  <a:t> (i.e., entradas).</a:t>
                </a:r>
              </a:p>
              <a:p>
                <a:r>
                  <a:rPr lang="pt-BR" dirty="0"/>
                  <a:t>Com </a:t>
                </a:r>
                <a:r>
                  <a:rPr lang="pt-BR" b="1" i="1" dirty="0"/>
                  <a:t>ativações lineares</a:t>
                </a:r>
                <a:r>
                  <a:rPr lang="pt-BR" dirty="0"/>
                  <a:t>, a rede neural ao lado representa a função de um hiperplano.</a:t>
                </a:r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  <a:blipFill>
                <a:blip r:embed="rId2"/>
                <a:stretch>
                  <a:fillRect l="-1802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B7175DC4-B45F-01CD-E9B0-8C5FCF1A1E3A}"/>
                  </a:ext>
                </a:extLst>
              </p:cNvPr>
              <p:cNvSpPr txBox="1"/>
              <p:nvPr/>
            </p:nvSpPr>
            <p:spPr>
              <a:xfrm>
                <a:off x="304801" y="5423418"/>
                <a:ext cx="5588000" cy="1408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  <a:p>
                <a:pPr algn="ctr"/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pt-BR" sz="2800" dirty="0"/>
                  <a:t>,</a:t>
                </a:r>
              </a:p>
              <a:p>
                <a:r>
                  <a:rPr lang="pt-BR" sz="2800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sz="2800" dirty="0"/>
                  <a:t>.</a:t>
                </a:r>
              </a:p>
            </p:txBody>
          </p:sp>
        </mc:Choice>
        <mc:Fallback xmlns=""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B7175DC4-B45F-01CD-E9B0-8C5FCF1A1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1" y="5423418"/>
                <a:ext cx="5588000" cy="1408912"/>
              </a:xfrm>
              <a:prstGeom prst="rect">
                <a:avLst/>
              </a:prstGeom>
              <a:blipFill>
                <a:blip r:embed="rId3"/>
                <a:stretch>
                  <a:fillRect l="-2181" b="-116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345E950E-39B8-F0DF-A060-1847BC700460}"/>
              </a:ext>
            </a:extLst>
          </p:cNvPr>
          <p:cNvGrpSpPr/>
          <p:nvPr/>
        </p:nvGrpSpPr>
        <p:grpSpPr>
          <a:xfrm>
            <a:off x="678481" y="1690688"/>
            <a:ext cx="4585688" cy="3664360"/>
            <a:chOff x="556722" y="1510460"/>
            <a:chExt cx="4585688" cy="366436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2FEE205-363D-3E66-D869-BD876BCAF147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9B1B6DC9-2181-4DA8-B445-087B09FA9FD7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4571360D-2415-DEA8-C70C-C2FEA4F30B1E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B3202E80-4AC2-E581-796A-DA291773B34B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04A9E1B2-6991-7174-9E5E-8DCBE640E452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6925900-47E7-E03D-8D67-CF024BB90F1C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FD9AB387-1A2E-8267-FFCD-E4D4A50D26A4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05E32977-2415-F572-A930-7976362B6F92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45EB44F3-97C7-4537-9B11-03A04BE74B8C}"/>
                </a:ext>
              </a:extLst>
            </p:cNvPr>
            <p:cNvCxnSpPr>
              <a:stCxn id="30" idx="6"/>
              <a:endCxn id="10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DA6DB509-7D4F-3D4E-C813-063DB0DAAEDF}"/>
                </a:ext>
              </a:extLst>
            </p:cNvPr>
            <p:cNvCxnSpPr>
              <a:stCxn id="30" idx="6"/>
              <a:endCxn id="2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3A5BE86A-85B5-D6A0-B7A2-1F48414565FC}"/>
                </a:ext>
              </a:extLst>
            </p:cNvPr>
            <p:cNvCxnSpPr>
              <a:stCxn id="30" idx="6"/>
              <a:endCxn id="2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DA6739B7-CBA1-E874-AABF-BAF852709366}"/>
                </a:ext>
              </a:extLst>
            </p:cNvPr>
            <p:cNvCxnSpPr>
              <a:stCxn id="30" idx="6"/>
              <a:endCxn id="2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1D3E7E65-A463-147B-4EC0-FF130F427B20}"/>
                </a:ext>
              </a:extLst>
            </p:cNvPr>
            <p:cNvCxnSpPr>
              <a:stCxn id="31" idx="6"/>
              <a:endCxn id="10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C5E6A22E-2F0E-FC48-65B3-168C006C42DE}"/>
                </a:ext>
              </a:extLst>
            </p:cNvPr>
            <p:cNvCxnSpPr>
              <a:stCxn id="32" idx="6"/>
              <a:endCxn id="2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BC72EF3-754F-484C-4971-705E020C27FA}"/>
                </a:ext>
              </a:extLst>
            </p:cNvPr>
            <p:cNvCxnSpPr>
              <a:stCxn id="31" idx="6"/>
              <a:endCxn id="2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800CB1B1-9621-54F3-7C35-79610F069372}"/>
                </a:ext>
              </a:extLst>
            </p:cNvPr>
            <p:cNvCxnSpPr>
              <a:stCxn id="31" idx="6"/>
              <a:endCxn id="2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7C96C63D-EE3F-64C1-F918-F4CABBCF0468}"/>
                </a:ext>
              </a:extLst>
            </p:cNvPr>
            <p:cNvCxnSpPr>
              <a:stCxn id="31" idx="6"/>
              <a:endCxn id="2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FA561DB5-07DC-BA53-EB06-374527AFAE73}"/>
                </a:ext>
              </a:extLst>
            </p:cNvPr>
            <p:cNvCxnSpPr>
              <a:stCxn id="32" idx="6"/>
              <a:endCxn id="10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4B4D871A-1212-4705-646E-3ADD21055F6A}"/>
                </a:ext>
              </a:extLst>
            </p:cNvPr>
            <p:cNvCxnSpPr>
              <a:stCxn id="32" idx="6"/>
              <a:endCxn id="2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7493146-4FF7-C3D2-F112-0705E9AC122C}"/>
                </a:ext>
              </a:extLst>
            </p:cNvPr>
            <p:cNvCxnSpPr>
              <a:stCxn id="32" idx="6"/>
              <a:endCxn id="2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B48AD396-1023-68AA-7496-935F6E1D281F}"/>
                </a:ext>
              </a:extLst>
            </p:cNvPr>
            <p:cNvCxnSpPr>
              <a:cxnSpLocks/>
              <a:stCxn id="53" idx="3"/>
              <a:endCxn id="30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3F418EDE-18B9-D574-49B1-56E5B19FA0A7}"/>
                </a:ext>
              </a:extLst>
            </p:cNvPr>
            <p:cNvCxnSpPr>
              <a:cxnSpLocks/>
              <a:stCxn id="60" idx="3"/>
              <a:endCxn id="31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A2A8B009-7688-F64E-DD14-0807E50D7D0D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48B26FF8-38AC-30D6-B980-04D8FDAB209F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48B26FF8-38AC-30D6-B980-04D8FDAB2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B69393D-0BBE-6BF8-BF93-7BE18AC7088F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B69393D-0BBE-6BF8-BF93-7BE18AC7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A0DC54A5-0D9F-0BB6-655F-224F2BA85872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61635A07-C196-566D-5F31-16D4AB743AB8}"/>
                </a:ext>
              </a:extLst>
            </p:cNvPr>
            <p:cNvCxnSpPr>
              <a:stCxn id="55" idx="6"/>
              <a:endCxn id="2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F1E00DAE-F5D0-BD15-4C02-56F9925D2208}"/>
                </a:ext>
              </a:extLst>
            </p:cNvPr>
            <p:cNvCxnSpPr>
              <a:stCxn id="55" idx="6"/>
              <a:endCxn id="2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B870AD5D-4FA2-7332-80E0-4A1171AF7A0D}"/>
                </a:ext>
              </a:extLst>
            </p:cNvPr>
            <p:cNvCxnSpPr>
              <a:stCxn id="55" idx="6"/>
              <a:endCxn id="2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CC0609BD-9AE0-6B43-0C12-9F3EFAA52375}"/>
                </a:ext>
              </a:extLst>
            </p:cNvPr>
            <p:cNvCxnSpPr>
              <a:stCxn id="55" idx="6"/>
              <a:endCxn id="10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2503D446-B93E-15F7-F7AE-3ADA612337C2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2503D446-B93E-15F7-F7AE-3ADA61233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58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66F1A1BA-53AF-3814-E4D7-5853538566B5}"/>
                </a:ext>
              </a:extLst>
            </p:cNvPr>
            <p:cNvCxnSpPr>
              <a:cxnSpLocks/>
              <a:stCxn id="54" idx="3"/>
              <a:endCxn id="30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E171247A-38D5-65C6-6246-812BC06E8E70}"/>
                </a:ext>
              </a:extLst>
            </p:cNvPr>
            <p:cNvCxnSpPr>
              <a:cxnSpLocks/>
              <a:stCxn id="54" idx="3"/>
              <a:endCxn id="31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DB5D3037-FAA0-25A8-C83D-7D7ED9BBCA65}"/>
                </a:ext>
              </a:extLst>
            </p:cNvPr>
            <p:cNvCxnSpPr>
              <a:stCxn id="60" idx="3"/>
              <a:endCxn id="32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71446AC2-4C23-841A-0354-F30F26E6B4C0}"/>
                </a:ext>
              </a:extLst>
            </p:cNvPr>
            <p:cNvCxnSpPr>
              <a:cxnSpLocks/>
              <a:stCxn id="60" idx="3"/>
              <a:endCxn id="30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BBCAB7C6-0711-A04D-0788-09049879C223}"/>
                </a:ext>
              </a:extLst>
            </p:cNvPr>
            <p:cNvCxnSpPr>
              <a:cxnSpLocks/>
              <a:stCxn id="54" idx="3"/>
              <a:endCxn id="32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DA57C0CB-EEAB-7236-7926-AE5584F1E141}"/>
                </a:ext>
              </a:extLst>
            </p:cNvPr>
            <p:cNvCxnSpPr>
              <a:cxnSpLocks/>
              <a:stCxn id="54" idx="3"/>
              <a:endCxn id="55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AEFEB877-03F1-3287-09AA-0C0746D75495}"/>
                </a:ext>
              </a:extLst>
            </p:cNvPr>
            <p:cNvCxnSpPr>
              <a:stCxn id="53" idx="3"/>
              <a:endCxn id="31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6F1DF25E-1587-162F-6A3F-3D60425CA53C}"/>
                </a:ext>
              </a:extLst>
            </p:cNvPr>
            <p:cNvCxnSpPr>
              <a:stCxn id="53" idx="3"/>
              <a:endCxn id="32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>
              <a:extLst>
                <a:ext uri="{FF2B5EF4-FFF2-40B4-BE49-F238E27FC236}">
                  <a16:creationId xmlns:a16="http://schemas.microsoft.com/office/drawing/2014/main" id="{1C5EAA4B-0D60-304F-AF05-CFBAFDC71312}"/>
                </a:ext>
              </a:extLst>
            </p:cNvPr>
            <p:cNvCxnSpPr>
              <a:stCxn id="53" idx="3"/>
              <a:endCxn id="55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de Seta Reta 73">
              <a:extLst>
                <a:ext uri="{FF2B5EF4-FFF2-40B4-BE49-F238E27FC236}">
                  <a16:creationId xmlns:a16="http://schemas.microsoft.com/office/drawing/2014/main" id="{91307A65-7861-5FC5-21BE-0A1786DD7096}"/>
                </a:ext>
              </a:extLst>
            </p:cNvPr>
            <p:cNvCxnSpPr>
              <a:stCxn id="60" idx="3"/>
              <a:endCxn id="55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C2467AA8-2CC9-BE99-6825-4E8F986D13D1}"/>
                </a:ext>
              </a:extLst>
            </p:cNvPr>
            <p:cNvCxnSpPr>
              <a:cxnSpLocks/>
              <a:stCxn id="10" idx="6"/>
              <a:endCxn id="29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E824BC75-8184-FC58-DB32-190CCB5CEED5}"/>
                </a:ext>
              </a:extLst>
            </p:cNvPr>
            <p:cNvCxnSpPr>
              <a:stCxn id="26" idx="6"/>
              <a:endCxn id="2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FFE16C27-B843-950F-F075-5E3F5B468D04}"/>
                </a:ext>
              </a:extLst>
            </p:cNvPr>
            <p:cNvCxnSpPr>
              <a:stCxn id="27" idx="6"/>
              <a:endCxn id="2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DA4546C2-1B60-2CDA-59AD-F946A67AB408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aixaDeTexto 80">
                  <a:extLst>
                    <a:ext uri="{FF2B5EF4-FFF2-40B4-BE49-F238E27FC236}">
                      <a16:creationId xmlns:a16="http://schemas.microsoft.com/office/drawing/2014/main" id="{C91B51FB-48FC-7C4A-46BE-8685C5753531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C8EF4A30-5004-8C53-A0A4-C2D551E28BE3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369FB742-6817-C7F4-4E8C-59382B685E08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8952D233-9DCE-D239-9832-C5101A4DA9FB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9312011E-F988-40EA-886F-3A1C9CB7786C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58E000D4-C722-2389-6A76-EA85362C5E4C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58E000D4-C722-2389-6A76-EA85362C5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DB71804-5922-D56E-F569-00762B77D6FB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14ABBB79-D05D-EA53-BA31-9A7478B2B6BA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B1CA3568-3291-2D88-C847-3F55E8ED0F2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F8E208C8-4000-E286-A749-AF41F8208AC4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8053E22F-4EF3-F5AE-5F2F-8B19109CB5A7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B48E086E-AF31-60D3-BC4C-A354A4E13EBD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924F83C3-EEF3-5799-20AE-B374DD816C7E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D8A680E3-76C3-B4F0-B92C-D6ED2689B000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1DD048F6-1EB3-D5BC-7AF5-8C222C1521B2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9690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Aproximação universal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2035" y="1825624"/>
            <a:ext cx="6869919" cy="5032376"/>
          </a:xfrm>
        </p:spPr>
        <p:txBody>
          <a:bodyPr>
            <a:normAutofit/>
          </a:bodyPr>
          <a:lstStyle/>
          <a:p>
            <a:r>
              <a:rPr lang="pt-BR" dirty="0"/>
              <a:t>Com ativações não lineares  (</a:t>
            </a:r>
            <a:r>
              <a:rPr lang="pt-BR" dirty="0" err="1"/>
              <a:t>sigmóide</a:t>
            </a:r>
            <a:r>
              <a:rPr lang="pt-BR" dirty="0"/>
              <a:t>, </a:t>
            </a:r>
            <a:r>
              <a:rPr lang="pt-BR" i="1" dirty="0" err="1"/>
              <a:t>relu</a:t>
            </a:r>
            <a:r>
              <a:rPr lang="pt-BR" dirty="0"/>
              <a:t>, etc.) e uma camada oculta, podemos aproximar qualquer tipo de função contínua, incluindo o hiperplano, bastando encontrar o número de neurônios necessários.</a:t>
            </a:r>
          </a:p>
          <a:p>
            <a:r>
              <a:rPr lang="pt-BR" dirty="0"/>
              <a:t>Com duas camadas ocultas, podemos aproximar até funções com descontinuidades.</a:t>
            </a:r>
          </a:p>
          <a:p>
            <a:r>
              <a:rPr lang="pt-BR" dirty="0"/>
              <a:t>Como encontramos o número ideal de camadas e neurônios?</a:t>
            </a:r>
          </a:p>
        </p:txBody>
      </p: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B3BD654E-3834-5884-693D-E48A5A226231}"/>
              </a:ext>
            </a:extLst>
          </p:cNvPr>
          <p:cNvGrpSpPr/>
          <p:nvPr/>
        </p:nvGrpSpPr>
        <p:grpSpPr>
          <a:xfrm>
            <a:off x="307006" y="2164514"/>
            <a:ext cx="4585688" cy="3664360"/>
            <a:chOff x="556722" y="1510460"/>
            <a:chExt cx="4585688" cy="3664360"/>
          </a:xfrm>
        </p:grpSpPr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BFDEAF7B-4328-4DD0-BD81-A4CA5709A5FF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CEE9F1F1-E906-5A40-14F9-E418A4D3E1A1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977650E5-7903-5819-989C-43470FD7403A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BC50E317-5888-C2F2-5292-19F8FA0DC711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AE90B8F8-4DD1-FB32-F6F0-A8F23AD9F492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E4CDFA65-C91C-75D7-F531-653335CD8753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46F25525-3F80-DCB6-5170-01EDFD9BF845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8F4AE6C9-7FA8-D584-B2EC-4D7611102E0C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4F5B266E-D446-8BDD-E467-CEFCD55D58F5}"/>
                </a:ext>
              </a:extLst>
            </p:cNvPr>
            <p:cNvCxnSpPr>
              <a:stCxn id="72" idx="6"/>
              <a:endCxn id="67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97FF4010-18E1-E51B-DA95-E043284458FD}"/>
                </a:ext>
              </a:extLst>
            </p:cNvPr>
            <p:cNvCxnSpPr>
              <a:stCxn id="72" idx="6"/>
              <a:endCxn id="68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DC9CE4B5-B8A2-F44C-8601-D37A3F829C93}"/>
                </a:ext>
              </a:extLst>
            </p:cNvPr>
            <p:cNvCxnSpPr>
              <a:stCxn id="72" idx="6"/>
              <a:endCxn id="69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4CE3BD1-79C2-193C-A8BD-49562FF1F782}"/>
                </a:ext>
              </a:extLst>
            </p:cNvPr>
            <p:cNvCxnSpPr>
              <a:stCxn id="72" idx="6"/>
              <a:endCxn id="70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B6389D9A-5725-B210-42E6-1CF099F1D49F}"/>
                </a:ext>
              </a:extLst>
            </p:cNvPr>
            <p:cNvCxnSpPr>
              <a:stCxn id="73" idx="6"/>
              <a:endCxn id="67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CAA2F024-CAF5-9AF3-918C-4FBE9B15E0F4}"/>
                </a:ext>
              </a:extLst>
            </p:cNvPr>
            <p:cNvCxnSpPr>
              <a:stCxn id="74" idx="6"/>
              <a:endCxn id="68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92FBFBB3-6334-2249-6A91-39C40768759A}"/>
                </a:ext>
              </a:extLst>
            </p:cNvPr>
            <p:cNvCxnSpPr>
              <a:stCxn id="73" idx="6"/>
              <a:endCxn id="68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F4019106-2020-4F3B-5EEF-E798300878C6}"/>
                </a:ext>
              </a:extLst>
            </p:cNvPr>
            <p:cNvCxnSpPr>
              <a:stCxn id="73" idx="6"/>
              <a:endCxn id="69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FD128195-8916-6A2A-85A0-266998DC35AB}"/>
                </a:ext>
              </a:extLst>
            </p:cNvPr>
            <p:cNvCxnSpPr>
              <a:stCxn id="73" idx="6"/>
              <a:endCxn id="70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4207899F-CE59-E20A-03D0-B646CCD902D7}"/>
                </a:ext>
              </a:extLst>
            </p:cNvPr>
            <p:cNvCxnSpPr>
              <a:stCxn id="74" idx="6"/>
              <a:endCxn id="67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de Seta Reta 84">
              <a:extLst>
                <a:ext uri="{FF2B5EF4-FFF2-40B4-BE49-F238E27FC236}">
                  <a16:creationId xmlns:a16="http://schemas.microsoft.com/office/drawing/2014/main" id="{2D9E46AA-2196-40AC-FAAE-DDC3701EFE2B}"/>
                </a:ext>
              </a:extLst>
            </p:cNvPr>
            <p:cNvCxnSpPr>
              <a:stCxn id="74" idx="6"/>
              <a:endCxn id="69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de Seta Reta 85">
              <a:extLst>
                <a:ext uri="{FF2B5EF4-FFF2-40B4-BE49-F238E27FC236}">
                  <a16:creationId xmlns:a16="http://schemas.microsoft.com/office/drawing/2014/main" id="{340830F5-22FD-4DF2-20C4-7199D259D05E}"/>
                </a:ext>
              </a:extLst>
            </p:cNvPr>
            <p:cNvCxnSpPr>
              <a:stCxn id="74" idx="6"/>
              <a:endCxn id="70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0AFA5575-46B5-7D26-003E-A81D8B58303C}"/>
                </a:ext>
              </a:extLst>
            </p:cNvPr>
            <p:cNvCxnSpPr>
              <a:cxnSpLocks/>
              <a:stCxn id="90" idx="3"/>
              <a:endCxn id="72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95F2420B-490F-F88B-7163-8FFCF09614EB}"/>
                </a:ext>
              </a:extLst>
            </p:cNvPr>
            <p:cNvCxnSpPr>
              <a:cxnSpLocks/>
              <a:stCxn id="97" idx="3"/>
              <a:endCxn id="73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70111853-53DA-BB6E-D856-62664CB6BA66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DA583333-A8EF-D39D-BC21-6E64775505C4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DA583333-A8EF-D39D-BC21-6E64775505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CaixaDeTexto 90">
                  <a:extLst>
                    <a:ext uri="{FF2B5EF4-FFF2-40B4-BE49-F238E27FC236}">
                      <a16:creationId xmlns:a16="http://schemas.microsoft.com/office/drawing/2014/main" id="{939A8917-8C09-106B-A3A4-98895815D8B9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91" name="CaixaDeTexto 90">
                  <a:extLst>
                    <a:ext uri="{FF2B5EF4-FFF2-40B4-BE49-F238E27FC236}">
                      <a16:creationId xmlns:a16="http://schemas.microsoft.com/office/drawing/2014/main" id="{939A8917-8C09-106B-A3A4-98895815D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D7952CA1-2E65-FB2B-8612-41C7DBDD5D69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C2DA3FF8-86B2-C513-10C9-4C1FE6A2EACB}"/>
                </a:ext>
              </a:extLst>
            </p:cNvPr>
            <p:cNvCxnSpPr>
              <a:stCxn id="92" idx="6"/>
              <a:endCxn id="70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4D87E887-A2CC-73ED-C053-3055976FFBB4}"/>
                </a:ext>
              </a:extLst>
            </p:cNvPr>
            <p:cNvCxnSpPr>
              <a:stCxn id="92" idx="6"/>
              <a:endCxn id="69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D3FA4C65-42E1-D2EB-6428-C1D22CA1EEBA}"/>
                </a:ext>
              </a:extLst>
            </p:cNvPr>
            <p:cNvCxnSpPr>
              <a:stCxn id="92" idx="6"/>
              <a:endCxn id="68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E468D7FD-3D31-1CCC-BBD3-C0001661F473}"/>
                </a:ext>
              </a:extLst>
            </p:cNvPr>
            <p:cNvCxnSpPr>
              <a:stCxn id="92" idx="6"/>
              <a:endCxn id="67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A85808C2-0EDA-9820-8246-7012042476E5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A85808C2-0EDA-9820-8246-701204247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58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F8AB0928-A973-02F0-4375-8499B78DE80F}"/>
                </a:ext>
              </a:extLst>
            </p:cNvPr>
            <p:cNvCxnSpPr>
              <a:cxnSpLocks/>
              <a:stCxn id="91" idx="3"/>
              <a:endCxn id="72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de Seta Reta 98">
              <a:extLst>
                <a:ext uri="{FF2B5EF4-FFF2-40B4-BE49-F238E27FC236}">
                  <a16:creationId xmlns:a16="http://schemas.microsoft.com/office/drawing/2014/main" id="{BA13EDF4-48D4-F21E-A597-D08FF8D2B701}"/>
                </a:ext>
              </a:extLst>
            </p:cNvPr>
            <p:cNvCxnSpPr>
              <a:cxnSpLocks/>
              <a:stCxn id="91" idx="3"/>
              <a:endCxn id="73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114669D2-2269-DDDB-4B97-00F01A939DD8}"/>
                </a:ext>
              </a:extLst>
            </p:cNvPr>
            <p:cNvCxnSpPr>
              <a:stCxn id="97" idx="3"/>
              <a:endCxn id="74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65AB823D-D31C-DBBB-677E-4CD61F431FF8}"/>
                </a:ext>
              </a:extLst>
            </p:cNvPr>
            <p:cNvCxnSpPr>
              <a:cxnSpLocks/>
              <a:stCxn id="97" idx="3"/>
              <a:endCxn id="72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9FABDF6A-C6A5-B8DE-385C-6F58A91254C2}"/>
                </a:ext>
              </a:extLst>
            </p:cNvPr>
            <p:cNvCxnSpPr>
              <a:cxnSpLocks/>
              <a:stCxn id="91" idx="3"/>
              <a:endCxn id="74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22FF6077-1069-DD2D-9677-6148178989FA}"/>
                </a:ext>
              </a:extLst>
            </p:cNvPr>
            <p:cNvCxnSpPr>
              <a:cxnSpLocks/>
              <a:stCxn id="91" idx="3"/>
              <a:endCxn id="92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1005AE2E-6ED6-05B7-C8BB-440615E6AE70}"/>
                </a:ext>
              </a:extLst>
            </p:cNvPr>
            <p:cNvCxnSpPr>
              <a:stCxn id="90" idx="3"/>
              <a:endCxn id="73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FEDAF249-A615-CB9B-FDEA-C6473222AF95}"/>
                </a:ext>
              </a:extLst>
            </p:cNvPr>
            <p:cNvCxnSpPr>
              <a:stCxn id="90" idx="3"/>
              <a:endCxn id="74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38F01169-FBAE-67CA-A8E3-D3740AED166D}"/>
                </a:ext>
              </a:extLst>
            </p:cNvPr>
            <p:cNvCxnSpPr>
              <a:stCxn id="90" idx="3"/>
              <a:endCxn id="92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E0C8B6B-FECC-18B2-764E-A56ED6100763}"/>
                </a:ext>
              </a:extLst>
            </p:cNvPr>
            <p:cNvCxnSpPr>
              <a:stCxn id="97" idx="3"/>
              <a:endCxn id="92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32040CC7-F78B-77BD-3F5D-F579C2058B88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>
              <a:extLst>
                <a:ext uri="{FF2B5EF4-FFF2-40B4-BE49-F238E27FC236}">
                  <a16:creationId xmlns:a16="http://schemas.microsoft.com/office/drawing/2014/main" id="{AF0FDCE5-B140-0A57-0951-279A63064744}"/>
                </a:ext>
              </a:extLst>
            </p:cNvPr>
            <p:cNvCxnSpPr>
              <a:stCxn id="68" idx="6"/>
              <a:endCxn id="71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>
              <a:extLst>
                <a:ext uri="{FF2B5EF4-FFF2-40B4-BE49-F238E27FC236}">
                  <a16:creationId xmlns:a16="http://schemas.microsoft.com/office/drawing/2014/main" id="{4BB77024-2C79-20AE-3A68-DD47167249CC}"/>
                </a:ext>
              </a:extLst>
            </p:cNvPr>
            <p:cNvCxnSpPr>
              <a:stCxn id="69" idx="6"/>
              <a:endCxn id="71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E2EC43CA-A5E6-6750-8FF0-011418C65F34}"/>
                </a:ext>
              </a:extLst>
            </p:cNvPr>
            <p:cNvCxnSpPr>
              <a:stCxn id="70" idx="6"/>
              <a:endCxn id="71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aixaDeTexto 111">
                  <a:extLst>
                    <a:ext uri="{FF2B5EF4-FFF2-40B4-BE49-F238E27FC236}">
                      <a16:creationId xmlns:a16="http://schemas.microsoft.com/office/drawing/2014/main" id="{628E7D7B-296F-803A-4E20-C87F70A277C7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CaixaDeTexto 112">
              <a:extLst>
                <a:ext uri="{FF2B5EF4-FFF2-40B4-BE49-F238E27FC236}">
                  <a16:creationId xmlns:a16="http://schemas.microsoft.com/office/drawing/2014/main" id="{66BD17E2-1576-C104-A491-774E7D3A356B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538F3247-E03D-D774-19C8-EEE56C5F03BD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DF93AB87-AB56-CA4B-28A1-F202B4F1DB0C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523E5CD0-66B3-4CB6-0732-4B62C41BE524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CaixaDeTexto 116">
                  <a:extLst>
                    <a:ext uri="{FF2B5EF4-FFF2-40B4-BE49-F238E27FC236}">
                      <a16:creationId xmlns:a16="http://schemas.microsoft.com/office/drawing/2014/main" id="{D362566E-E69C-AC89-451E-7400C5699B3D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117" name="CaixaDeTexto 116">
                  <a:extLst>
                    <a:ext uri="{FF2B5EF4-FFF2-40B4-BE49-F238E27FC236}">
                      <a16:creationId xmlns:a16="http://schemas.microsoft.com/office/drawing/2014/main" id="{D362566E-E69C-AC89-451E-7400C5699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3F99CA33-8B2C-D3D2-49E8-5F99A7ADD02D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de Seta Reta 118">
              <a:extLst>
                <a:ext uri="{FF2B5EF4-FFF2-40B4-BE49-F238E27FC236}">
                  <a16:creationId xmlns:a16="http://schemas.microsoft.com/office/drawing/2014/main" id="{52A9177E-B13D-216A-20A7-F4D42F93D13C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A15EE346-61C2-1E3A-0379-9731652D2D0B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C2F89C8E-9BE0-B2B4-4B48-4D14A746CE81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5EBEBBDC-F2AE-988F-1B60-5F16E31BAD7F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8A8514E9-AD7F-5F68-DA81-52B70FE93E2B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>
              <a:extLst>
                <a:ext uri="{FF2B5EF4-FFF2-40B4-BE49-F238E27FC236}">
                  <a16:creationId xmlns:a16="http://schemas.microsoft.com/office/drawing/2014/main" id="{5AA7FC99-6BCC-DDE7-9FA2-7C6471151C92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920FD955-3A08-8332-0AE1-29C7A1B4E22A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>
              <a:extLst>
                <a:ext uri="{FF2B5EF4-FFF2-40B4-BE49-F238E27FC236}">
                  <a16:creationId xmlns:a16="http://schemas.microsoft.com/office/drawing/2014/main" id="{C9D09184-C806-96FE-B878-0C50CA1D5BF6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801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29257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vimos através de um exemplo simples como usar a biblioteca </a:t>
            </a:r>
            <a:r>
              <a:rPr lang="pt-BR" dirty="0" err="1"/>
              <a:t>TensorFlow</a:t>
            </a:r>
            <a:r>
              <a:rPr lang="pt-BR" dirty="0"/>
              <a:t> para criar uma rede neural e resolver um problema de regressão, ou seja, ajuste de curva.</a:t>
            </a:r>
          </a:p>
          <a:p>
            <a:r>
              <a:rPr lang="pt-BR" dirty="0"/>
              <a:t>O objetivo era ter um contato inicial com a biblioteca e seus princípios básicos de funcionamento.</a:t>
            </a:r>
          </a:p>
          <a:p>
            <a:r>
              <a:rPr lang="pt-BR" dirty="0"/>
              <a:t>Nesse tópico, vamos estender o que vimos anteriormente para um problema mais prático de regressão usando uma base de dados do mundo real. 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hiperparamétrica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007" y="1825624"/>
            <a:ext cx="7218948" cy="5032376"/>
          </a:xfrm>
        </p:spPr>
        <p:txBody>
          <a:bodyPr>
            <a:normAutofit lnSpcReduction="10000"/>
          </a:bodyPr>
          <a:lstStyle/>
          <a:p>
            <a:r>
              <a:rPr lang="pt-BR" i="0" dirty="0">
                <a:effectLst/>
              </a:rPr>
              <a:t>É o processo de encontrar os melhores conjuntos de hiperparâmetros para um modelo de ML.</a:t>
            </a:r>
            <a:endParaRPr lang="pt-BR" dirty="0"/>
          </a:p>
          <a:p>
            <a:r>
              <a:rPr lang="pt-BR" dirty="0"/>
              <a:t>H</a:t>
            </a:r>
            <a:r>
              <a:rPr lang="pt-BR" i="0" dirty="0">
                <a:effectLst/>
              </a:rPr>
              <a:t>iperparâmetros são parâmetros que não são aprendidos durante o treinamento do modelo, mas que afetam seu desempenho e comportamento. </a:t>
            </a:r>
          </a:p>
          <a:p>
            <a:r>
              <a:rPr lang="pt-BR" i="0" dirty="0">
                <a:effectLst/>
              </a:rPr>
              <a:t>Exemplos de hiperparâmetros incluem taxa de aprendizagem, número de camadas e neurônios, tamanho do </a:t>
            </a:r>
            <a:r>
              <a:rPr lang="pt-BR" i="1" dirty="0">
                <a:effectLst/>
              </a:rPr>
              <a:t>mini-batch</a:t>
            </a:r>
            <a:r>
              <a:rPr lang="pt-BR" i="0" dirty="0">
                <a:effectLst/>
              </a:rPr>
              <a:t>, otimizador, e muitos outros.</a:t>
            </a:r>
          </a:p>
          <a:p>
            <a:r>
              <a:rPr lang="pt-BR" i="0" dirty="0">
                <a:effectLst/>
              </a:rPr>
              <a:t>Algumas bibliotecas populares são: </a:t>
            </a:r>
            <a:r>
              <a:rPr lang="pt-BR" dirty="0" err="1"/>
              <a:t>K</a:t>
            </a:r>
            <a:r>
              <a:rPr lang="pt-BR" i="0" dirty="0" err="1">
                <a:effectLst/>
              </a:rPr>
              <a:t>eras</a:t>
            </a:r>
            <a:r>
              <a:rPr lang="pt-BR" dirty="0" err="1"/>
              <a:t>T</a:t>
            </a:r>
            <a:r>
              <a:rPr lang="pt-BR" i="0" dirty="0" err="1">
                <a:effectLst/>
              </a:rPr>
              <a:t>uner</a:t>
            </a:r>
            <a:r>
              <a:rPr lang="pt-BR" i="0" dirty="0">
                <a:effectLst/>
              </a:rPr>
              <a:t>, </a:t>
            </a:r>
            <a:r>
              <a:rPr lang="pt-BR" i="0" dirty="0" err="1">
                <a:effectLst/>
              </a:rPr>
              <a:t>Optuna</a:t>
            </a:r>
            <a:r>
              <a:rPr lang="pt-BR" i="0" dirty="0">
                <a:effectLst/>
              </a:rPr>
              <a:t>, </a:t>
            </a:r>
            <a:r>
              <a:rPr lang="pt-BR" i="0" dirty="0" err="1">
                <a:effectLst/>
              </a:rPr>
              <a:t>Scikit-learn</a:t>
            </a:r>
            <a:r>
              <a:rPr lang="pt-BR" i="0" dirty="0">
                <a:effectLst/>
              </a:rPr>
              <a:t>, </a:t>
            </a:r>
            <a:r>
              <a:rPr lang="pt-BR" i="0" dirty="0" err="1">
                <a:effectLst/>
              </a:rPr>
              <a:t>Hyperopt</a:t>
            </a:r>
            <a:r>
              <a:rPr lang="pt-BR" i="0" dirty="0">
                <a:effectLst/>
              </a:rPr>
              <a:t>, etc.</a:t>
            </a:r>
            <a:endParaRPr lang="pt-BR" dirty="0"/>
          </a:p>
        </p:txBody>
      </p:sp>
      <p:pic>
        <p:nvPicPr>
          <p:cNvPr id="1026" name="Picture 2" descr="Hyperparameters Optimization. An introduction on how to fine-tune… | by  Pier Paolo Ippolito | Towards Data Science">
            <a:extLst>
              <a:ext uri="{FF2B5EF4-FFF2-40B4-BE49-F238E27FC236}">
                <a16:creationId xmlns:a16="http://schemas.microsoft.com/office/drawing/2014/main" id="{148F78B6-B072-E6B5-B54D-E0FAF531B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/>
          <a:stretch/>
        </p:blipFill>
        <p:spPr bwMode="auto">
          <a:xfrm>
            <a:off x="170045" y="2785469"/>
            <a:ext cx="4484179" cy="242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606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/>
          <a:lstStyle/>
          <a:p>
            <a:r>
              <a:rPr lang="pt-BR" dirty="0">
                <a:hlinkClick r:id="rId3"/>
              </a:rPr>
              <a:t>Regressão de preços de residências usando redes neurais densas (</a:t>
            </a:r>
            <a:r>
              <a:rPr lang="pt-BR" dirty="0" err="1">
                <a:hlinkClick r:id="rId3"/>
              </a:rPr>
              <a:t>DNNs</a:t>
            </a:r>
            <a:r>
              <a:rPr lang="pt-BR" dirty="0">
                <a:hlinkClick r:id="rId3"/>
              </a:rPr>
              <a:t>)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Regressão com </a:t>
            </a:r>
            <a:r>
              <a:rPr lang="pt-BR" b="1" i="1" dirty="0" err="1"/>
              <a:t>DNNs</a:t>
            </a:r>
            <a:r>
              <a:rPr lang="pt-BR" b="1" i="1" dirty="0"/>
              <a:t> (</a:t>
            </a:r>
            <a:r>
              <a:rPr lang="pt-BR" b="1" i="1"/>
              <a:t>Parte II)</a:t>
            </a:r>
            <a:r>
              <a:rPr lang="pt-BR"/>
              <a:t>”.</a:t>
            </a:r>
            <a:endParaRPr lang="pt-BR" dirty="0"/>
          </a:p>
          <a:p>
            <a:r>
              <a:rPr lang="pt-BR" dirty="0"/>
              <a:t>Exercício: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66071A6-D070-9A45-9D7F-09CC4AF154C0}"/>
              </a:ext>
            </a:extLst>
          </p:cNvPr>
          <p:cNvGrpSpPr/>
          <p:nvPr/>
        </p:nvGrpSpPr>
        <p:grpSpPr>
          <a:xfrm>
            <a:off x="364368" y="1583058"/>
            <a:ext cx="4585688" cy="3664360"/>
            <a:chOff x="556722" y="1510460"/>
            <a:chExt cx="4585688" cy="366436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604D174-8ACC-E144-623C-D698DB69C44C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2D0C3BA3-4537-BF85-9DDA-B221C7C67273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95825BB4-8E1F-EC3A-DA43-E1B2F42AF6C0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6066B015-C1DD-90E8-A599-1CC5322BDF0D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91D86877-AD7A-968E-B89E-9F9F815C0824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5870F625-634D-EA32-11B5-131FBE42DE6B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8C3DF64-9856-4CD1-0C02-412E1457C7C4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52C8ACD-FABF-B794-0846-0E87634E6022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91844EB1-1CC1-CE4C-CC73-9E77865AC27D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C816247-BCC3-1216-1B3D-34D67C58862E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08F324F-813F-7651-F177-EACC48FB70E8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91FD9D16-51FA-46B3-F681-86A6FAB0A052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815A6D6-17DF-AB24-DE33-D8B12176331B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A9C2C95B-A506-FA60-51F9-AFC02F2C13C4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05CB7F22-A9C2-75A7-4F05-3607AA94A680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E25F648B-C0D7-2262-D0F9-EB3AEB72B820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98D2E8EF-DE59-AA8D-0FB9-EF53A2DFA03D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EA633F96-ECB6-251A-7442-17949275775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C2D59FF0-F1F4-EC6C-28B4-D5DD1E7A8FC6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ABA3385D-77B7-31C4-7737-6B8B5F65AE8B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8A86A3FA-AA70-46CF-562A-FD3357F8539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6BCA006C-26AA-1ACB-E739-24985B51A054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BC78BD1-056D-33FE-095A-0DFCBE18C5B3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4C11D249-B72F-DA76-5BF9-DD19F923FD41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4C11D249-B72F-DA76-5BF9-DD19F923F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AFFC379E-F46B-1BE0-8DA8-F78676280847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AFFC379E-F46B-1BE0-8DA8-F786762808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E2EA1D7-642E-AD7E-FC41-0CB2137C3B48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B738D006-62CE-4D55-D54A-0F35AE7026A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97E5B655-4C85-CF44-DAC0-ECE974C28AD2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FFDD8225-25C0-5E94-7ECD-20D5D7F440F2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89178F1C-8113-2A0F-2165-9536D0856D30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077D4CFD-F3A8-BE85-CC3C-2A587B15C3D0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077D4CFD-F3A8-BE85-CC3C-2A587B15C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53DEE128-35D5-4858-03BF-AFF47905ECEC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BA2971F0-500C-8193-6C0D-2637446FB230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83E6F513-98C1-5F1A-9CDF-0661CEEFDE3B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97426D4C-9226-3ACF-65C1-C9B71A93F8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A13913A-EF0A-8875-C564-255C0E3913FB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1CA9A5F9-BD50-745B-D990-FB03987D07A4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00D9223-A661-42AD-CF01-476987C4E125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8FD66A27-7C48-D2F2-7833-AC3B5BD7A3AB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9E9F1B67-40EC-5DFA-30E9-0B71EB66C72B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58A0FC66-C79C-EC8C-CC25-83A6B39BF593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6A3004EF-FF42-3B58-2D55-99D346BC3187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AFB66011-8208-6BAE-750A-95ADBF2CD41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6966F468-28D3-CB01-F60D-46F010149D2C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8092A205-7378-9241-CEE0-A7C0F132723D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2BC0FCA5-F697-FD88-7538-16C70AC29DEA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2946967-2834-DAAC-558D-04ACD9989BBF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6B183235-A434-D0EB-2351-EF1433EB9CAB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8FC740EF-FAEA-EC4E-784B-C9F02777B6D0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C99A17CC-5572-73A9-FCC1-CE97FBADCBAE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7BD38DB2-3CBE-BEB3-F00E-D64E4B201203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7BD38DB2-3CBE-BEB3-F00E-D64E4B201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54F456F1-78C3-657F-ACF9-8945F6FEEAEC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809BA2B9-E212-E9F7-300F-536DB0B081D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5672EBA7-02E3-DC20-F64E-DCC40F7FE3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EF1114D2-72BE-84FD-FC8E-3751E7F55CC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5ECFEB9D-62AC-3485-FDB6-C09D37A2E269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46F9BDFC-29A5-BC4A-263B-496363E661C6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F73F1A51-4929-511F-44D8-C6CFFD5C0485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15F413C2-7663-B1A0-7C92-645BCE16097F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B493E594-9239-1FB3-0B95-5E32C851C8DF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A74846BA-FC5F-93A2-F7B8-63D5016A59BE}"/>
              </a:ext>
            </a:extLst>
          </p:cNvPr>
          <p:cNvGrpSpPr/>
          <p:nvPr/>
        </p:nvGrpSpPr>
        <p:grpSpPr>
          <a:xfrm>
            <a:off x="6606779" y="1522526"/>
            <a:ext cx="3539808" cy="3749652"/>
            <a:chOff x="6606779" y="1522526"/>
            <a:chExt cx="3539808" cy="3749652"/>
          </a:xfrm>
        </p:grpSpPr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037DC165-C125-B7D6-DA34-DC06B42D031F}"/>
                </a:ext>
              </a:extLst>
            </p:cNvPr>
            <p:cNvSpPr/>
            <p:nvPr/>
          </p:nvSpPr>
          <p:spPr>
            <a:xfrm>
              <a:off x="9014473" y="278584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8CC8671B-8987-F3C9-AF03-CF81ECF18A32}"/>
                </a:ext>
              </a:extLst>
            </p:cNvPr>
            <p:cNvSpPr/>
            <p:nvPr/>
          </p:nvSpPr>
          <p:spPr>
            <a:xfrm>
              <a:off x="7860442" y="166497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52235021-9CF7-B09D-3C91-F05CA2BA71DB}"/>
                </a:ext>
              </a:extLst>
            </p:cNvPr>
            <p:cNvSpPr/>
            <p:nvPr/>
          </p:nvSpPr>
          <p:spPr>
            <a:xfrm>
              <a:off x="7865154" y="24342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0" name="Elipse 89">
              <a:extLst>
                <a:ext uri="{FF2B5EF4-FFF2-40B4-BE49-F238E27FC236}">
                  <a16:creationId xmlns:a16="http://schemas.microsoft.com/office/drawing/2014/main" id="{DE3C0624-FD0F-836E-A73E-57E678FD4212}"/>
                </a:ext>
              </a:extLst>
            </p:cNvPr>
            <p:cNvSpPr/>
            <p:nvPr/>
          </p:nvSpPr>
          <p:spPr>
            <a:xfrm>
              <a:off x="7860442" y="321131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44619429-E85F-FFA5-2600-B470E173A535}"/>
                </a:ext>
              </a:extLst>
            </p:cNvPr>
            <p:cNvCxnSpPr>
              <a:cxnSpLocks/>
              <a:stCxn id="106" idx="3"/>
              <a:endCxn id="88" idx="2"/>
            </p:cNvCxnSpPr>
            <p:nvPr/>
          </p:nvCxnSpPr>
          <p:spPr>
            <a:xfrm flipV="1">
              <a:off x="7285172" y="1947999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34A7F483-42CC-66D3-5038-BB7A603EBA60}"/>
                </a:ext>
              </a:extLst>
            </p:cNvPr>
            <p:cNvCxnSpPr>
              <a:cxnSpLocks/>
              <a:stCxn id="113" idx="3"/>
              <a:endCxn id="89" idx="2"/>
            </p:cNvCxnSpPr>
            <p:nvPr/>
          </p:nvCxnSpPr>
          <p:spPr>
            <a:xfrm flipV="1">
              <a:off x="7241944" y="2717253"/>
              <a:ext cx="623210" cy="120931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F0F58C55-D78C-2ED7-EF70-6731CBEB61B4}"/>
                </a:ext>
              </a:extLst>
            </p:cNvPr>
            <p:cNvCxnSpPr>
              <a:cxnSpLocks/>
              <a:stCxn id="87" idx="6"/>
            </p:cNvCxnSpPr>
            <p:nvPr/>
          </p:nvCxnSpPr>
          <p:spPr>
            <a:xfrm flipV="1">
              <a:off x="9580530" y="306771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/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/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Elipse 107">
              <a:extLst>
                <a:ext uri="{FF2B5EF4-FFF2-40B4-BE49-F238E27FC236}">
                  <a16:creationId xmlns:a16="http://schemas.microsoft.com/office/drawing/2014/main" id="{D9E0EC2F-C41F-95C6-33E9-DD3B6D3A031A}"/>
                </a:ext>
              </a:extLst>
            </p:cNvPr>
            <p:cNvSpPr/>
            <p:nvPr/>
          </p:nvSpPr>
          <p:spPr>
            <a:xfrm>
              <a:off x="7867510" y="41852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CaixaDeTexto 112">
                  <a:extLst>
                    <a:ext uri="{FF2B5EF4-FFF2-40B4-BE49-F238E27FC236}">
                      <a16:creationId xmlns:a16="http://schemas.microsoft.com/office/drawing/2014/main" id="{FCA90A47-DFC7-79A5-622B-96ADF84AE1C9}"/>
                    </a:ext>
                  </a:extLst>
                </p:cNvPr>
                <p:cNvSpPr txBox="1"/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113" name="CaixaDeTexto 112">
                  <a:extLst>
                    <a:ext uri="{FF2B5EF4-FFF2-40B4-BE49-F238E27FC236}">
                      <a16:creationId xmlns:a16="http://schemas.microsoft.com/office/drawing/2014/main" id="{FCA90A47-DFC7-79A5-622B-96ADF84AE1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Conector de Seta Reta 113">
              <a:extLst>
                <a:ext uri="{FF2B5EF4-FFF2-40B4-BE49-F238E27FC236}">
                  <a16:creationId xmlns:a16="http://schemas.microsoft.com/office/drawing/2014/main" id="{A11512BA-A86A-B7F0-1EDB-1EB17B4878C0}"/>
                </a:ext>
              </a:extLst>
            </p:cNvPr>
            <p:cNvCxnSpPr>
              <a:cxnSpLocks/>
              <a:stCxn id="107" idx="3"/>
              <a:endCxn id="88" idx="2"/>
            </p:cNvCxnSpPr>
            <p:nvPr/>
          </p:nvCxnSpPr>
          <p:spPr>
            <a:xfrm flipV="1">
              <a:off x="7235819" y="1947999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de Seta Reta 114">
              <a:extLst>
                <a:ext uri="{FF2B5EF4-FFF2-40B4-BE49-F238E27FC236}">
                  <a16:creationId xmlns:a16="http://schemas.microsoft.com/office/drawing/2014/main" id="{B900F353-1319-644D-CE6B-8A1DE0EBDE67}"/>
                </a:ext>
              </a:extLst>
            </p:cNvPr>
            <p:cNvCxnSpPr>
              <a:cxnSpLocks/>
              <a:stCxn id="107" idx="3"/>
              <a:endCxn id="89" idx="2"/>
            </p:cNvCxnSpPr>
            <p:nvPr/>
          </p:nvCxnSpPr>
          <p:spPr>
            <a:xfrm flipV="1">
              <a:off x="7235819" y="2717253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de Seta Reta 115">
              <a:extLst>
                <a:ext uri="{FF2B5EF4-FFF2-40B4-BE49-F238E27FC236}">
                  <a16:creationId xmlns:a16="http://schemas.microsoft.com/office/drawing/2014/main" id="{53A10AA8-FC66-B66A-1637-81959A3281DA}"/>
                </a:ext>
              </a:extLst>
            </p:cNvPr>
            <p:cNvCxnSpPr>
              <a:cxnSpLocks/>
              <a:stCxn id="113" idx="3"/>
              <a:endCxn id="90" idx="2"/>
            </p:cNvCxnSpPr>
            <p:nvPr/>
          </p:nvCxnSpPr>
          <p:spPr>
            <a:xfrm flipV="1">
              <a:off x="7241944" y="3494347"/>
              <a:ext cx="618498" cy="432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27C3F9BB-AAE0-9726-6B27-0934DC4BC906}"/>
                </a:ext>
              </a:extLst>
            </p:cNvPr>
            <p:cNvCxnSpPr>
              <a:cxnSpLocks/>
              <a:stCxn id="113" idx="3"/>
              <a:endCxn id="88" idx="2"/>
            </p:cNvCxnSpPr>
            <p:nvPr/>
          </p:nvCxnSpPr>
          <p:spPr>
            <a:xfrm flipV="1">
              <a:off x="7241944" y="1947999"/>
              <a:ext cx="618498" cy="1978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AFB459CC-F475-B7A8-A41D-09CAE31AD6B4}"/>
                </a:ext>
              </a:extLst>
            </p:cNvPr>
            <p:cNvCxnSpPr>
              <a:cxnSpLocks/>
              <a:stCxn id="107" idx="3"/>
              <a:endCxn id="90" idx="2"/>
            </p:cNvCxnSpPr>
            <p:nvPr/>
          </p:nvCxnSpPr>
          <p:spPr>
            <a:xfrm>
              <a:off x="7235819" y="3094001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de Seta Reta 118">
              <a:extLst>
                <a:ext uri="{FF2B5EF4-FFF2-40B4-BE49-F238E27FC236}">
                  <a16:creationId xmlns:a16="http://schemas.microsoft.com/office/drawing/2014/main" id="{E427CB1B-A575-8415-A17D-58DC868BBD79}"/>
                </a:ext>
              </a:extLst>
            </p:cNvPr>
            <p:cNvCxnSpPr>
              <a:cxnSpLocks/>
              <a:stCxn id="107" idx="3"/>
              <a:endCxn id="108" idx="2"/>
            </p:cNvCxnSpPr>
            <p:nvPr/>
          </p:nvCxnSpPr>
          <p:spPr>
            <a:xfrm>
              <a:off x="7235819" y="3094001"/>
              <a:ext cx="631691" cy="13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0E49B712-4993-51E7-1F58-865F3E1903B6}"/>
                </a:ext>
              </a:extLst>
            </p:cNvPr>
            <p:cNvCxnSpPr>
              <a:cxnSpLocks/>
              <a:stCxn id="106" idx="3"/>
              <a:endCxn id="89" idx="2"/>
            </p:cNvCxnSpPr>
            <p:nvPr/>
          </p:nvCxnSpPr>
          <p:spPr>
            <a:xfrm>
              <a:off x="7285172" y="2345954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FEC7AB16-C77E-D330-F3CF-50490C78FE9C}"/>
                </a:ext>
              </a:extLst>
            </p:cNvPr>
            <p:cNvCxnSpPr>
              <a:cxnSpLocks/>
              <a:stCxn id="106" idx="3"/>
              <a:endCxn id="90" idx="2"/>
            </p:cNvCxnSpPr>
            <p:nvPr/>
          </p:nvCxnSpPr>
          <p:spPr>
            <a:xfrm>
              <a:off x="7285172" y="2345954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C7D8F263-DA97-A5CB-4D78-54E8CA6D5DFB}"/>
                </a:ext>
              </a:extLst>
            </p:cNvPr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7285172" y="2345954"/>
              <a:ext cx="582338" cy="2122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CE3A3570-7D51-145D-9169-9AE8F634916C}"/>
                </a:ext>
              </a:extLst>
            </p:cNvPr>
            <p:cNvCxnSpPr>
              <a:cxnSpLocks/>
              <a:stCxn id="113" idx="3"/>
              <a:endCxn id="108" idx="2"/>
            </p:cNvCxnSpPr>
            <p:nvPr/>
          </p:nvCxnSpPr>
          <p:spPr>
            <a:xfrm>
              <a:off x="7241944" y="3926564"/>
              <a:ext cx="625566" cy="541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/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557" r="-2058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CaixaDeTexto 128">
              <a:extLst>
                <a:ext uri="{FF2B5EF4-FFF2-40B4-BE49-F238E27FC236}">
                  <a16:creationId xmlns:a16="http://schemas.microsoft.com/office/drawing/2014/main" id="{C99883CC-5A7B-C5D4-1515-F71D921F3140}"/>
                </a:ext>
              </a:extLst>
            </p:cNvPr>
            <p:cNvSpPr txBox="1"/>
            <p:nvPr/>
          </p:nvSpPr>
          <p:spPr>
            <a:xfrm>
              <a:off x="6606779" y="4806686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130" name="CaixaDeTexto 129">
              <a:extLst>
                <a:ext uri="{FF2B5EF4-FFF2-40B4-BE49-F238E27FC236}">
                  <a16:creationId xmlns:a16="http://schemas.microsoft.com/office/drawing/2014/main" id="{29CAED7E-2DA4-E07D-AE24-0BD8AAF47010}"/>
                </a:ext>
              </a:extLst>
            </p:cNvPr>
            <p:cNvSpPr txBox="1"/>
            <p:nvPr/>
          </p:nvSpPr>
          <p:spPr>
            <a:xfrm>
              <a:off x="7664660" y="4810513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</a:t>
              </a:r>
            </a:p>
          </p:txBody>
        </p:sp>
        <p:sp>
          <p:nvSpPr>
            <p:cNvPr id="132" name="CaixaDeTexto 131">
              <a:extLst>
                <a:ext uri="{FF2B5EF4-FFF2-40B4-BE49-F238E27FC236}">
                  <a16:creationId xmlns:a16="http://schemas.microsoft.com/office/drawing/2014/main" id="{2D65D714-5C68-C105-E2B7-03BEE7367F0B}"/>
                </a:ext>
              </a:extLst>
            </p:cNvPr>
            <p:cNvSpPr txBox="1"/>
            <p:nvPr/>
          </p:nvSpPr>
          <p:spPr>
            <a:xfrm>
              <a:off x="8814459" y="4810513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/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Conector de Seta Reta 137">
              <a:extLst>
                <a:ext uri="{FF2B5EF4-FFF2-40B4-BE49-F238E27FC236}">
                  <a16:creationId xmlns:a16="http://schemas.microsoft.com/office/drawing/2014/main" id="{4DC537F5-F120-B40D-C52C-79DC2ACA390F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152252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de Seta Reta 138">
              <a:extLst>
                <a:ext uri="{FF2B5EF4-FFF2-40B4-BE49-F238E27FC236}">
                  <a16:creationId xmlns:a16="http://schemas.microsoft.com/office/drawing/2014/main" id="{913F0E4F-4D66-B5DB-18A6-AE9B93996754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228303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de Seta Reta 139">
              <a:extLst>
                <a:ext uri="{FF2B5EF4-FFF2-40B4-BE49-F238E27FC236}">
                  <a16:creationId xmlns:a16="http://schemas.microsoft.com/office/drawing/2014/main" id="{C38F92B2-732D-5F11-68C6-BB66BCCDD288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306887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de Seta Reta 140">
              <a:extLst>
                <a:ext uri="{FF2B5EF4-FFF2-40B4-BE49-F238E27FC236}">
                  <a16:creationId xmlns:a16="http://schemas.microsoft.com/office/drawing/2014/main" id="{50468242-8055-338C-2659-5B91E4780DB0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404281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de Seta Reta 141">
              <a:extLst>
                <a:ext uri="{FF2B5EF4-FFF2-40B4-BE49-F238E27FC236}">
                  <a16:creationId xmlns:a16="http://schemas.microsoft.com/office/drawing/2014/main" id="{33C668C0-3F5E-E3C1-94BB-05D457245548}"/>
                </a:ext>
              </a:extLst>
            </p:cNvPr>
            <p:cNvCxnSpPr>
              <a:cxnSpLocks/>
            </p:cNvCxnSpPr>
            <p:nvPr/>
          </p:nvCxnSpPr>
          <p:spPr>
            <a:xfrm>
              <a:off x="9302129" y="264340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de Seta Reta 148">
              <a:extLst>
                <a:ext uri="{FF2B5EF4-FFF2-40B4-BE49-F238E27FC236}">
                  <a16:creationId xmlns:a16="http://schemas.microsoft.com/office/drawing/2014/main" id="{4BD61402-3C0E-2AC0-EAC3-0F1D81845BE3}"/>
                </a:ext>
              </a:extLst>
            </p:cNvPr>
            <p:cNvCxnSpPr>
              <a:stCxn id="88" idx="6"/>
              <a:endCxn id="87" idx="2"/>
            </p:cNvCxnSpPr>
            <p:nvPr/>
          </p:nvCxnSpPr>
          <p:spPr>
            <a:xfrm>
              <a:off x="8426499" y="1947999"/>
              <a:ext cx="587974" cy="1120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de Seta Reta 150">
              <a:extLst>
                <a:ext uri="{FF2B5EF4-FFF2-40B4-BE49-F238E27FC236}">
                  <a16:creationId xmlns:a16="http://schemas.microsoft.com/office/drawing/2014/main" id="{26FB17EB-32DC-D9FB-E99F-BF5E9FAAD7EB}"/>
                </a:ext>
              </a:extLst>
            </p:cNvPr>
            <p:cNvCxnSpPr>
              <a:stCxn id="89" idx="6"/>
              <a:endCxn id="87" idx="2"/>
            </p:cNvCxnSpPr>
            <p:nvPr/>
          </p:nvCxnSpPr>
          <p:spPr>
            <a:xfrm>
              <a:off x="8431211" y="2717253"/>
              <a:ext cx="583262" cy="351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de Seta Reta 152">
              <a:extLst>
                <a:ext uri="{FF2B5EF4-FFF2-40B4-BE49-F238E27FC236}">
                  <a16:creationId xmlns:a16="http://schemas.microsoft.com/office/drawing/2014/main" id="{10300533-57B2-63C3-A355-BE9C36A6B920}"/>
                </a:ext>
              </a:extLst>
            </p:cNvPr>
            <p:cNvCxnSpPr>
              <a:stCxn id="90" idx="6"/>
              <a:endCxn id="87" idx="2"/>
            </p:cNvCxnSpPr>
            <p:nvPr/>
          </p:nvCxnSpPr>
          <p:spPr>
            <a:xfrm flipV="1">
              <a:off x="8426499" y="3068874"/>
              <a:ext cx="587974" cy="425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de Seta Reta 154">
              <a:extLst>
                <a:ext uri="{FF2B5EF4-FFF2-40B4-BE49-F238E27FC236}">
                  <a16:creationId xmlns:a16="http://schemas.microsoft.com/office/drawing/2014/main" id="{81480F23-5274-F14A-76B2-B00AFBC478D5}"/>
                </a:ext>
              </a:extLst>
            </p:cNvPr>
            <p:cNvCxnSpPr>
              <a:stCxn id="108" idx="6"/>
              <a:endCxn id="87" idx="2"/>
            </p:cNvCxnSpPr>
            <p:nvPr/>
          </p:nvCxnSpPr>
          <p:spPr>
            <a:xfrm flipV="1">
              <a:off x="8433567" y="3068874"/>
              <a:ext cx="580906" cy="1399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/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20237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90364-C18F-F27A-6155-7ABFE8CD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aprendizado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1EE830-0630-728D-B698-469CA176A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1395" y="1825624"/>
            <a:ext cx="5462823" cy="5032375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Antes de entrarmos na regressão propriamente dita, vamos entender um pouco sobre as formas como os algoritmos de ML aprendem e as arquiteturas que podemos encontrar.</a:t>
            </a:r>
          </a:p>
          <a:p>
            <a:r>
              <a:rPr lang="pt-BR" dirty="0"/>
              <a:t>Podemos agrupar os algoritmos de ML através da forma como eles aprendem: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supervisionado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não-supervisionado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por reforço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Existem outros, mas esses são os três mais conhecidos.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pic>
        <p:nvPicPr>
          <p:cNvPr id="1026" name="Picture 2" descr="The main types of machine learning. Main approaches include... | Download  Scientific Diagram">
            <a:extLst>
              <a:ext uri="{FF2B5EF4-FFF2-40B4-BE49-F238E27FC236}">
                <a16:creationId xmlns:a16="http://schemas.microsoft.com/office/drawing/2014/main" id="{D93BA5FB-6A61-E803-3249-519501A5E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" t="2002" r="2829" b="3093"/>
          <a:stretch/>
        </p:blipFill>
        <p:spPr bwMode="auto">
          <a:xfrm>
            <a:off x="66675" y="2114550"/>
            <a:ext cx="6444482" cy="34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699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CAD4A-7B75-857C-88D5-4B36BA2E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42A852-1CD7-D2D4-57D3-C0698F6C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451" y="1825624"/>
            <a:ext cx="6172200" cy="5032375"/>
          </a:xfrm>
        </p:spPr>
        <p:txBody>
          <a:bodyPr/>
          <a:lstStyle/>
          <a:p>
            <a:r>
              <a:rPr lang="pt-BR" b="0" i="0" dirty="0">
                <a:effectLst/>
              </a:rPr>
              <a:t>O modelo é treinado usando um conjunto de dados que contém exemplos de entrada (também conhecidos como </a:t>
            </a:r>
            <a:r>
              <a:rPr lang="pt-BR" b="1" i="1" dirty="0">
                <a:effectLst/>
              </a:rPr>
              <a:t>atributos</a:t>
            </a:r>
            <a:r>
              <a:rPr lang="pt-BR" b="0" i="0" dirty="0">
                <a:effectLst/>
              </a:rPr>
              <a:t>) junto com as saídas correspondentes (</a:t>
            </a:r>
            <a:r>
              <a:rPr lang="pt-BR" b="1" i="1" dirty="0">
                <a:effectLst/>
              </a:rPr>
              <a:t>rótulos</a:t>
            </a:r>
            <a:r>
              <a:rPr lang="pt-BR" b="0" i="0" dirty="0">
                <a:effectLst/>
              </a:rPr>
              <a:t> ou respostas corretas).</a:t>
            </a:r>
          </a:p>
          <a:p>
            <a:r>
              <a:rPr lang="pt-BR" b="0" i="0" dirty="0">
                <a:effectLst/>
              </a:rPr>
              <a:t>O objetivo é que o modelo aprenda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mapear as entradas para as saídas corretas</a:t>
            </a:r>
            <a:r>
              <a:rPr lang="pt-BR" b="0" i="0" dirty="0">
                <a:effectLst/>
              </a:rPr>
              <a:t>, de modo que ele possa fazer predições precisas em novos dados para os quais as saídas corretas não são conhecidas (i.e., generalização).</a:t>
            </a:r>
            <a:endParaRPr lang="pt-BR" dirty="0"/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006D1E8C-C701-BC88-3786-58E98AC02E62}"/>
              </a:ext>
            </a:extLst>
          </p:cNvPr>
          <p:cNvSpPr/>
          <p:nvPr/>
        </p:nvSpPr>
        <p:spPr>
          <a:xfrm>
            <a:off x="1474394" y="3320230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/>
              <p:nvPr/>
            </p:nvSpPr>
            <p:spPr>
              <a:xfrm>
                <a:off x="3752178" y="3429000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178" y="3429000"/>
                <a:ext cx="2000922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19">
            <a:extLst>
              <a:ext uri="{FF2B5EF4-FFF2-40B4-BE49-F238E27FC236}">
                <a16:creationId xmlns:a16="http://schemas.microsoft.com/office/drawing/2014/main" id="{A29A7DF9-BFF6-9029-B15B-699B3332F43D}"/>
              </a:ext>
            </a:extLst>
          </p:cNvPr>
          <p:cNvCxnSpPr/>
          <p:nvPr/>
        </p:nvCxnSpPr>
        <p:spPr>
          <a:xfrm>
            <a:off x="764390" y="3509842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1B43F2D8-A6FF-5EEE-CE21-B67229A699ED}"/>
              </a:ext>
            </a:extLst>
          </p:cNvPr>
          <p:cNvCxnSpPr/>
          <p:nvPr/>
        </p:nvCxnSpPr>
        <p:spPr>
          <a:xfrm>
            <a:off x="764390" y="4064493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/>
              <p:nvPr/>
            </p:nvSpPr>
            <p:spPr>
              <a:xfrm>
                <a:off x="293877" y="3140837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77" y="3140837"/>
                <a:ext cx="5480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/>
              <p:nvPr/>
            </p:nvSpPr>
            <p:spPr>
              <a:xfrm>
                <a:off x="287144" y="3680851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44" y="3680851"/>
                <a:ext cx="55483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20">
            <a:extLst>
              <a:ext uri="{FF2B5EF4-FFF2-40B4-BE49-F238E27FC236}">
                <a16:creationId xmlns:a16="http://schemas.microsoft.com/office/drawing/2014/main" id="{ACF5B421-47DE-E0DA-6133-42C2BABE4193}"/>
              </a:ext>
            </a:extLst>
          </p:cNvPr>
          <p:cNvCxnSpPr/>
          <p:nvPr/>
        </p:nvCxnSpPr>
        <p:spPr>
          <a:xfrm>
            <a:off x="3120314" y="3807318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913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CAD4A-7B75-857C-88D5-4B36BA2E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42A852-1CD7-D2D4-57D3-C0698F6C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483" y="1825624"/>
            <a:ext cx="6498841" cy="5032375"/>
          </a:xfrm>
        </p:spPr>
        <p:txBody>
          <a:bodyPr>
            <a:normAutofit fontScale="92500"/>
          </a:bodyPr>
          <a:lstStyle/>
          <a:p>
            <a:r>
              <a:rPr lang="pt-BR" dirty="0"/>
              <a:t>O t</a:t>
            </a:r>
            <a:r>
              <a:rPr lang="pt-BR" b="0" i="0" dirty="0">
                <a:effectLst/>
              </a:rPr>
              <a:t>ermo </a:t>
            </a:r>
            <a:r>
              <a:rPr lang="pt-BR" b="1" i="1" dirty="0">
                <a:effectLst/>
              </a:rPr>
              <a:t>supervisionado</a:t>
            </a:r>
            <a:r>
              <a:rPr lang="pt-BR" b="0" i="0" dirty="0">
                <a:effectLst/>
              </a:rPr>
              <a:t> reflete o fato de que durante o treinamento, o modelo é </a:t>
            </a:r>
            <a:r>
              <a:rPr lang="pt-BR" b="1" i="1" dirty="0">
                <a:effectLst/>
              </a:rPr>
              <a:t>guiado</a:t>
            </a:r>
            <a:r>
              <a:rPr lang="pt-BR" b="0" i="0" dirty="0">
                <a:effectLst/>
              </a:rPr>
              <a:t> ou </a:t>
            </a:r>
            <a:r>
              <a:rPr lang="pt-BR" b="1" i="1" dirty="0">
                <a:effectLst/>
              </a:rPr>
              <a:t>supervisionado</a:t>
            </a:r>
            <a:r>
              <a:rPr lang="pt-BR" b="0" i="0" dirty="0">
                <a:effectLst/>
              </a:rPr>
              <a:t> pelos </a:t>
            </a:r>
            <a:r>
              <a:rPr lang="pt-BR" b="1" i="1" dirty="0">
                <a:effectLst/>
              </a:rPr>
              <a:t>rótulos</a:t>
            </a:r>
            <a:r>
              <a:rPr lang="pt-BR" b="0" i="0" dirty="0">
                <a:effectLst/>
              </a:rPr>
              <a:t> para </a:t>
            </a:r>
            <a:r>
              <a:rPr lang="pt-BR" b="1" i="1" dirty="0">
                <a:effectLst/>
              </a:rPr>
              <a:t>aprender a mapear as entradas para as saídas desejadas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Algoritmos de aprendizado supervisionado são frequentemente usados em tarefas como </a:t>
            </a:r>
            <a:r>
              <a:rPr lang="pt-BR" b="1" i="1" dirty="0">
                <a:effectLst/>
              </a:rPr>
              <a:t>classificação</a:t>
            </a:r>
            <a:r>
              <a:rPr lang="pt-BR" b="0" i="0" dirty="0">
                <a:effectLst/>
              </a:rPr>
              <a:t> (atribuir uma categoria ou classe a uma entrada) e </a:t>
            </a:r>
            <a:r>
              <a:rPr lang="pt-BR" b="1" i="1" dirty="0">
                <a:effectLst/>
              </a:rPr>
              <a:t>regressão</a:t>
            </a:r>
            <a:r>
              <a:rPr lang="pt-BR" b="0" i="0" dirty="0">
                <a:effectLst/>
              </a:rPr>
              <a:t> (predizer um valor numérico).</a:t>
            </a:r>
          </a:p>
          <a:p>
            <a:r>
              <a:rPr lang="pt-BR" dirty="0"/>
              <a:t>São algoritmos usados em </a:t>
            </a:r>
            <a:r>
              <a:rPr lang="pt-BR" b="0" i="0" dirty="0">
                <a:effectLst/>
              </a:rPr>
              <a:t>predição de preços de imóveis, </a:t>
            </a:r>
            <a:r>
              <a:rPr lang="pt-BR" dirty="0"/>
              <a:t>detecção de objetos, etc.</a:t>
            </a:r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006D1E8C-C701-BC88-3786-58E98AC02E62}"/>
              </a:ext>
            </a:extLst>
          </p:cNvPr>
          <p:cNvSpPr/>
          <p:nvPr/>
        </p:nvSpPr>
        <p:spPr>
          <a:xfrm>
            <a:off x="1271577" y="2439167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/>
              <p:nvPr/>
            </p:nvSpPr>
            <p:spPr>
              <a:xfrm>
                <a:off x="3549361" y="2547937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1" y="2547937"/>
                <a:ext cx="2000922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19">
            <a:extLst>
              <a:ext uri="{FF2B5EF4-FFF2-40B4-BE49-F238E27FC236}">
                <a16:creationId xmlns:a16="http://schemas.microsoft.com/office/drawing/2014/main" id="{A29A7DF9-BFF6-9029-B15B-699B3332F43D}"/>
              </a:ext>
            </a:extLst>
          </p:cNvPr>
          <p:cNvCxnSpPr/>
          <p:nvPr/>
        </p:nvCxnSpPr>
        <p:spPr>
          <a:xfrm>
            <a:off x="561573" y="2628779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1B43F2D8-A6FF-5EEE-CE21-B67229A699ED}"/>
              </a:ext>
            </a:extLst>
          </p:cNvPr>
          <p:cNvCxnSpPr/>
          <p:nvPr/>
        </p:nvCxnSpPr>
        <p:spPr>
          <a:xfrm>
            <a:off x="561573" y="3183430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/>
              <p:nvPr/>
            </p:nvSpPr>
            <p:spPr>
              <a:xfrm>
                <a:off x="91060" y="2259774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0" y="2259774"/>
                <a:ext cx="5480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/>
              <p:nvPr/>
            </p:nvSpPr>
            <p:spPr>
              <a:xfrm>
                <a:off x="84327" y="2799788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7" y="2799788"/>
                <a:ext cx="55483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20">
            <a:extLst>
              <a:ext uri="{FF2B5EF4-FFF2-40B4-BE49-F238E27FC236}">
                <a16:creationId xmlns:a16="http://schemas.microsoft.com/office/drawing/2014/main" id="{ACF5B421-47DE-E0DA-6133-42C2BABE4193}"/>
              </a:ext>
            </a:extLst>
          </p:cNvPr>
          <p:cNvCxnSpPr/>
          <p:nvPr/>
        </p:nvCxnSpPr>
        <p:spPr>
          <a:xfrm>
            <a:off x="2917497" y="2926255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2357810-A345-D450-5B04-09FED9AFF36E}"/>
              </a:ext>
            </a:extLst>
          </p:cNvPr>
          <p:cNvSpPr txBox="1"/>
          <p:nvPr/>
        </p:nvSpPr>
        <p:spPr>
          <a:xfrm>
            <a:off x="91060" y="1771901"/>
            <a:ext cx="5459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R</a:t>
            </a:r>
            <a:r>
              <a:rPr lang="pt-BR" sz="2800" b="1" i="0" dirty="0">
                <a:effectLst/>
              </a:rPr>
              <a:t>egressão</a:t>
            </a:r>
            <a:endParaRPr lang="pt-BR" sz="2800" b="1" dirty="0"/>
          </a:p>
        </p:txBody>
      </p:sp>
      <p:cxnSp>
        <p:nvCxnSpPr>
          <p:cNvPr id="13" name="Elbow Connector 23">
            <a:extLst>
              <a:ext uri="{FF2B5EF4-FFF2-40B4-BE49-F238E27FC236}">
                <a16:creationId xmlns:a16="http://schemas.microsoft.com/office/drawing/2014/main" id="{BA09C3F1-1990-2A1C-5C58-235E5E923785}"/>
              </a:ext>
            </a:extLst>
          </p:cNvPr>
          <p:cNvCxnSpPr>
            <a:cxnSpLocks/>
            <a:stCxn id="10" idx="2"/>
            <a:endCxn id="14" idx="1"/>
          </p:cNvCxnSpPr>
          <p:nvPr/>
        </p:nvCxnSpPr>
        <p:spPr>
          <a:xfrm rot="16200000" flipH="1">
            <a:off x="443857" y="3364004"/>
            <a:ext cx="483276" cy="6475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4">
            <a:extLst>
              <a:ext uri="{FF2B5EF4-FFF2-40B4-BE49-F238E27FC236}">
                <a16:creationId xmlns:a16="http://schemas.microsoft.com/office/drawing/2014/main" id="{C12E43D7-071C-410E-AD9C-E9F3FDE7F0D9}"/>
              </a:ext>
            </a:extLst>
          </p:cNvPr>
          <p:cNvSpPr txBox="1"/>
          <p:nvPr/>
        </p:nvSpPr>
        <p:spPr>
          <a:xfrm>
            <a:off x="1009248" y="3575452"/>
            <a:ext cx="3586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1" dirty="0">
                <a:solidFill>
                  <a:srgbClr val="00B050"/>
                </a:solidFill>
              </a:rPr>
              <a:t>Valores contínuos (conjunto dos números reais)</a:t>
            </a:r>
          </a:p>
        </p:txBody>
      </p:sp>
      <p:sp>
        <p:nvSpPr>
          <p:cNvPr id="17" name="Rounded Rectangle 17">
            <a:extLst>
              <a:ext uri="{FF2B5EF4-FFF2-40B4-BE49-F238E27FC236}">
                <a16:creationId xmlns:a16="http://schemas.microsoft.com/office/drawing/2014/main" id="{72F09958-BE4A-625A-482D-7C974CC5A2A6}"/>
              </a:ext>
            </a:extLst>
          </p:cNvPr>
          <p:cNvSpPr/>
          <p:nvPr/>
        </p:nvSpPr>
        <p:spPr>
          <a:xfrm>
            <a:off x="1271577" y="4945151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1260065D-E165-4463-9EA1-E594E7A2E58E}"/>
                  </a:ext>
                </a:extLst>
              </p:cNvPr>
              <p:cNvSpPr/>
              <p:nvPr/>
            </p:nvSpPr>
            <p:spPr>
              <a:xfrm>
                <a:off x="3549361" y="5053921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1260065D-E165-4463-9EA1-E594E7A2E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1" y="5053921"/>
                <a:ext cx="200092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9">
            <a:extLst>
              <a:ext uri="{FF2B5EF4-FFF2-40B4-BE49-F238E27FC236}">
                <a16:creationId xmlns:a16="http://schemas.microsoft.com/office/drawing/2014/main" id="{4702CE38-ED49-D9AC-CAD6-7A57F2D2C38D}"/>
              </a:ext>
            </a:extLst>
          </p:cNvPr>
          <p:cNvCxnSpPr/>
          <p:nvPr/>
        </p:nvCxnSpPr>
        <p:spPr>
          <a:xfrm>
            <a:off x="561573" y="5134763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0">
            <a:extLst>
              <a:ext uri="{FF2B5EF4-FFF2-40B4-BE49-F238E27FC236}">
                <a16:creationId xmlns:a16="http://schemas.microsoft.com/office/drawing/2014/main" id="{A44CF9F0-8831-E409-3847-28B31C0CAF07}"/>
              </a:ext>
            </a:extLst>
          </p:cNvPr>
          <p:cNvCxnSpPr/>
          <p:nvPr/>
        </p:nvCxnSpPr>
        <p:spPr>
          <a:xfrm>
            <a:off x="561573" y="5689414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D5C92FA8-B51E-62E0-BB97-D598C8AEA125}"/>
                  </a:ext>
                </a:extLst>
              </p:cNvPr>
              <p:cNvSpPr/>
              <p:nvPr/>
            </p:nvSpPr>
            <p:spPr>
              <a:xfrm>
                <a:off x="91060" y="4765758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D5C92FA8-B51E-62E0-BB97-D598C8AEA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0" y="4765758"/>
                <a:ext cx="54809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2">
                <a:extLst>
                  <a:ext uri="{FF2B5EF4-FFF2-40B4-BE49-F238E27FC236}">
                    <a16:creationId xmlns:a16="http://schemas.microsoft.com/office/drawing/2014/main" id="{8D1B37C5-45F5-C43A-C7E0-535BDE8547E8}"/>
                  </a:ext>
                </a:extLst>
              </p:cNvPr>
              <p:cNvSpPr/>
              <p:nvPr/>
            </p:nvSpPr>
            <p:spPr>
              <a:xfrm>
                <a:off x="84327" y="5305772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ctangle 22">
                <a:extLst>
                  <a:ext uri="{FF2B5EF4-FFF2-40B4-BE49-F238E27FC236}">
                    <a16:creationId xmlns:a16="http://schemas.microsoft.com/office/drawing/2014/main" id="{8D1B37C5-45F5-C43A-C7E0-535BDE854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7" y="5305772"/>
                <a:ext cx="554832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0">
            <a:extLst>
              <a:ext uri="{FF2B5EF4-FFF2-40B4-BE49-F238E27FC236}">
                <a16:creationId xmlns:a16="http://schemas.microsoft.com/office/drawing/2014/main" id="{A37FD952-FB05-57F6-9104-3D298FA87F37}"/>
              </a:ext>
            </a:extLst>
          </p:cNvPr>
          <p:cNvCxnSpPr/>
          <p:nvPr/>
        </p:nvCxnSpPr>
        <p:spPr>
          <a:xfrm>
            <a:off x="2917497" y="5432239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911260A-787E-EDAF-C75E-82BAE4D36A98}"/>
              </a:ext>
            </a:extLst>
          </p:cNvPr>
          <p:cNvSpPr txBox="1"/>
          <p:nvPr/>
        </p:nvSpPr>
        <p:spPr>
          <a:xfrm>
            <a:off x="84328" y="4277885"/>
            <a:ext cx="54659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Classificação</a:t>
            </a:r>
          </a:p>
        </p:txBody>
      </p:sp>
      <p:cxnSp>
        <p:nvCxnSpPr>
          <p:cNvPr id="25" name="Elbow Connector 23">
            <a:extLst>
              <a:ext uri="{FF2B5EF4-FFF2-40B4-BE49-F238E27FC236}">
                <a16:creationId xmlns:a16="http://schemas.microsoft.com/office/drawing/2014/main" id="{DDA4B29F-1C49-6BAD-F072-F56EAEA84BC3}"/>
              </a:ext>
            </a:extLst>
          </p:cNvPr>
          <p:cNvCxnSpPr>
            <a:cxnSpLocks/>
            <a:stCxn id="22" idx="2"/>
            <a:endCxn id="26" idx="1"/>
          </p:cNvCxnSpPr>
          <p:nvPr/>
        </p:nvCxnSpPr>
        <p:spPr>
          <a:xfrm rot="16200000" flipH="1">
            <a:off x="520801" y="5793044"/>
            <a:ext cx="329388" cy="6475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4">
            <a:extLst>
              <a:ext uri="{FF2B5EF4-FFF2-40B4-BE49-F238E27FC236}">
                <a16:creationId xmlns:a16="http://schemas.microsoft.com/office/drawing/2014/main" id="{739451D8-1CD1-852C-BAE6-D471C72082BC}"/>
              </a:ext>
            </a:extLst>
          </p:cNvPr>
          <p:cNvSpPr txBox="1"/>
          <p:nvPr/>
        </p:nvSpPr>
        <p:spPr>
          <a:xfrm>
            <a:off x="1009248" y="6081436"/>
            <a:ext cx="2994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1" dirty="0">
                <a:solidFill>
                  <a:srgbClr val="00B050"/>
                </a:solidFill>
              </a:rPr>
              <a:t>Valores discretos (classes)</a:t>
            </a:r>
          </a:p>
        </p:txBody>
      </p:sp>
    </p:spTree>
    <p:extLst>
      <p:ext uri="{BB962C8B-B14F-4D97-AF65-F5344CB8AC3E}">
        <p14:creationId xmlns:p14="http://schemas.microsoft.com/office/powerpoint/2010/main" val="3928571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8D4CD-2250-25ED-2BA1-165267C7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</a:t>
            </a:r>
            <a:r>
              <a:rPr lang="pt-BR" dirty="0">
                <a:effectLst/>
              </a:rPr>
              <a:t>lassificação e regressão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A3E947-6974-A797-D764-0D809A664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9645" y="1825624"/>
            <a:ext cx="5734555" cy="5032376"/>
          </a:xfrm>
        </p:spPr>
        <p:txBody>
          <a:bodyPr/>
          <a:lstStyle/>
          <a:p>
            <a:r>
              <a:rPr lang="pt-BR" dirty="0"/>
              <a:t>O objetivo da </a:t>
            </a:r>
            <a:r>
              <a:rPr lang="pt-BR" b="1" i="1" dirty="0"/>
              <a:t>regressão</a:t>
            </a:r>
            <a:r>
              <a:rPr lang="pt-BR" dirty="0"/>
              <a:t> é encontrar uma função que tenha o menor erro possível em relação a todos os pontos do conjunto de dados.</a:t>
            </a:r>
          </a:p>
          <a:p>
            <a:r>
              <a:rPr lang="pt-BR" dirty="0"/>
              <a:t>O objetivo da </a:t>
            </a:r>
            <a:r>
              <a:rPr lang="pt-BR" b="1" i="1" dirty="0"/>
              <a:t>classificação</a:t>
            </a:r>
            <a:r>
              <a:rPr lang="pt-BR" dirty="0"/>
              <a:t> é encontrar uma função que separe, i.e., classifique, os dados com o menor erro possível.</a:t>
            </a:r>
          </a:p>
          <a:p>
            <a:r>
              <a:rPr lang="pt-BR" dirty="0"/>
              <a:t>Nosso curso focará mais nesses dois problemas de aprendizado supervisionado.</a:t>
            </a:r>
          </a:p>
        </p:txBody>
      </p:sp>
      <p:pic>
        <p:nvPicPr>
          <p:cNvPr id="6" name="Picture 2" descr="https://miro.medium.com/max/1276/1*4sixxtuD8unWceZ-yp9TgQ.jpeg">
            <a:extLst>
              <a:ext uri="{FF2B5EF4-FFF2-40B4-BE49-F238E27FC236}">
                <a16:creationId xmlns:a16="http://schemas.microsoft.com/office/drawing/2014/main" id="{ACC39CD2-A87D-9CB0-2C63-2528DD9C8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 t="40798" r="47008" b="10620"/>
          <a:stretch/>
        </p:blipFill>
        <p:spPr bwMode="auto">
          <a:xfrm>
            <a:off x="3334106" y="2483248"/>
            <a:ext cx="2549237" cy="221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miro.medium.com/max/1276/1*4sixxtuD8unWceZ-yp9TgQ.jpeg">
            <a:extLst>
              <a:ext uri="{FF2B5EF4-FFF2-40B4-BE49-F238E27FC236}">
                <a16:creationId xmlns:a16="http://schemas.microsoft.com/office/drawing/2014/main" id="{93FF2377-EB29-6F4A-A854-5D6135691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7" t="38894" r="5087" b="12524"/>
          <a:stretch/>
        </p:blipFill>
        <p:spPr bwMode="auto">
          <a:xfrm>
            <a:off x="399724" y="2486224"/>
            <a:ext cx="2538080" cy="221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3D85FC7-F9A1-2502-69C9-F9EC76032F09}"/>
                  </a:ext>
                </a:extLst>
              </p:cNvPr>
              <p:cNvSpPr txBox="1"/>
              <p:nvPr/>
            </p:nvSpPr>
            <p:spPr>
              <a:xfrm>
                <a:off x="361443" y="4753571"/>
                <a:ext cx="25763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i="1" dirty="0" err="1">
                    <a:solidFill>
                      <a:srgbClr val="00B050"/>
                    </a:solidFill>
                  </a:rPr>
                  <a:t>aproxima</a:t>
                </a:r>
                <a:r>
                  <a:rPr lang="en-US" dirty="0"/>
                  <a:t> o </a:t>
                </a:r>
                <a:r>
                  <a:rPr lang="en-US" dirty="0" err="1"/>
                  <a:t>comportamento</a:t>
                </a:r>
                <a:r>
                  <a:rPr lang="en-US" dirty="0"/>
                  <a:t> dos dados.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3D85FC7-F9A1-2502-69C9-F9EC76032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43" y="4753571"/>
                <a:ext cx="2576361" cy="923330"/>
              </a:xfrm>
              <a:prstGeom prst="rect">
                <a:avLst/>
              </a:prstGeom>
              <a:blipFill>
                <a:blip r:embed="rId3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21FDB40-4B15-4D98-9580-440B00D3A0BF}"/>
                  </a:ext>
                </a:extLst>
              </p:cNvPr>
              <p:cNvSpPr txBox="1"/>
              <p:nvPr/>
            </p:nvSpPr>
            <p:spPr>
              <a:xfrm>
                <a:off x="3334106" y="4842928"/>
                <a:ext cx="25492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separa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dados </a:t>
                </a:r>
                <a:r>
                  <a:rPr lang="en-US" dirty="0" err="1"/>
                  <a:t>em</a:t>
                </a:r>
                <a:r>
                  <a:rPr lang="en-US" dirty="0"/>
                  <a:t> classes.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21FDB40-4B15-4D98-9580-440B00D3A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06" y="4842928"/>
                <a:ext cx="2549237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807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ED938-5FD7-1858-36DE-B4136CC5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B3672E-4328-6096-81CF-1AE56A47B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225" y="1825624"/>
            <a:ext cx="677549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Como já dá para supor, o modelo é treinado sem rótulos.</a:t>
            </a:r>
          </a:p>
          <a:p>
            <a:r>
              <a:rPr lang="pt-BR" dirty="0"/>
              <a:t>Ou seja, não se sabe quais são as respostas corretas para as entradas. </a:t>
            </a:r>
          </a:p>
          <a:p>
            <a:r>
              <a:rPr lang="pt-BR" b="0" i="0" dirty="0">
                <a:effectLst/>
              </a:rPr>
              <a:t>No aprendizado não-supervisionado, o modelo busca descobrir padrões, estruturas ou relações intrínsecas nos dados sem o auxílio de orientação explícita, se baseando apenas, por exemplo, na similaridade entre as entradas (i.e., os </a:t>
            </a:r>
            <a:r>
              <a:rPr lang="pt-BR" b="0" i="0">
                <a:effectLst/>
              </a:rPr>
              <a:t>atributos).</a:t>
            </a:r>
            <a:endParaRPr lang="pt-BR" b="0" i="0" dirty="0">
              <a:effectLst/>
            </a:endParaRPr>
          </a:p>
          <a:p>
            <a:r>
              <a:rPr lang="pt-BR" dirty="0"/>
              <a:t>Algoritmos usados em detecção de anomalias, redução de dimensionalidade, compressão, etc.</a:t>
            </a:r>
            <a:endParaRPr lang="pt-BR" b="0" i="0" dirty="0">
              <a:effectLst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E53D396-8E51-000F-F9B1-59F61F725755}"/>
              </a:ext>
            </a:extLst>
          </p:cNvPr>
          <p:cNvGrpSpPr/>
          <p:nvPr/>
        </p:nvGrpSpPr>
        <p:grpSpPr>
          <a:xfrm>
            <a:off x="94157" y="1684726"/>
            <a:ext cx="4179334" cy="5094765"/>
            <a:chOff x="94157" y="1684726"/>
            <a:chExt cx="4179334" cy="5094765"/>
          </a:xfrm>
        </p:grpSpPr>
        <p:pic>
          <p:nvPicPr>
            <p:cNvPr id="4" name="Picture 2" descr="K-means: A Complete Introduction. K-means is an unsupervised clustering… |  by Alan Jeffares | Towards Data Science">
              <a:extLst>
                <a:ext uri="{FF2B5EF4-FFF2-40B4-BE49-F238E27FC236}">
                  <a16:creationId xmlns:a16="http://schemas.microsoft.com/office/drawing/2014/main" id="{B97F67B5-3CA8-9899-DE41-C5A3D6A3D0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1" t="11502" r="54947" b="10772"/>
            <a:stretch/>
          </p:blipFill>
          <p:spPr bwMode="auto">
            <a:xfrm>
              <a:off x="1704312" y="1684726"/>
              <a:ext cx="2569179" cy="1905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Diagrama">
              <a:extLst>
                <a:ext uri="{FF2B5EF4-FFF2-40B4-BE49-F238E27FC236}">
                  <a16:creationId xmlns:a16="http://schemas.microsoft.com/office/drawing/2014/main" id="{A404A2BC-2FF0-016A-41A5-8BD098BC5D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49" t="10730" b="10771"/>
            <a:stretch/>
          </p:blipFill>
          <p:spPr bwMode="auto">
            <a:xfrm>
              <a:off x="1704312" y="4858811"/>
              <a:ext cx="2569179" cy="1920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eta: para Baixo 5">
              <a:extLst>
                <a:ext uri="{FF2B5EF4-FFF2-40B4-BE49-F238E27FC236}">
                  <a16:creationId xmlns:a16="http://schemas.microsoft.com/office/drawing/2014/main" id="{331FD70E-2B5D-9CF2-FA78-9407D7300ED7}"/>
                </a:ext>
              </a:extLst>
            </p:cNvPr>
            <p:cNvSpPr/>
            <p:nvPr/>
          </p:nvSpPr>
          <p:spPr>
            <a:xfrm>
              <a:off x="2840172" y="3571869"/>
              <a:ext cx="297455" cy="22020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31E5ED90-256A-119E-8F08-86B24E5225AF}"/>
                </a:ext>
              </a:extLst>
            </p:cNvPr>
            <p:cNvSpPr txBox="1"/>
            <p:nvPr/>
          </p:nvSpPr>
          <p:spPr>
            <a:xfrm>
              <a:off x="481440" y="2314368"/>
              <a:ext cx="12228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não rotulados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6D5FA92-4372-2592-F42D-395BB1D952D6}"/>
                </a:ext>
              </a:extLst>
            </p:cNvPr>
            <p:cNvSpPr txBox="1"/>
            <p:nvPr/>
          </p:nvSpPr>
          <p:spPr>
            <a:xfrm>
              <a:off x="94157" y="5218878"/>
              <a:ext cx="16101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agrupados por proximidade</a:t>
              </a:r>
            </a:p>
          </p:txBody>
        </p:sp>
        <p:sp>
          <p:nvSpPr>
            <p:cNvPr id="14" name="Rounded Rectangle 17">
              <a:extLst>
                <a:ext uri="{FF2B5EF4-FFF2-40B4-BE49-F238E27FC236}">
                  <a16:creationId xmlns:a16="http://schemas.microsoft.com/office/drawing/2014/main" id="{5E7C298A-CB71-43E5-BC2E-F619535261E8}"/>
                </a:ext>
              </a:extLst>
            </p:cNvPr>
            <p:cNvSpPr/>
            <p:nvPr/>
          </p:nvSpPr>
          <p:spPr>
            <a:xfrm>
              <a:off x="2125454" y="3810547"/>
              <a:ext cx="1726893" cy="8280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/>
                <a:t>Algoritmo de aprendizado </a:t>
              </a:r>
            </a:p>
            <a:p>
              <a:pPr algn="ctr"/>
              <a:r>
                <a:rPr lang="pt-BR" sz="1400" b="1" dirty="0"/>
                <a:t>não-supervisionado</a:t>
              </a:r>
            </a:p>
          </p:txBody>
        </p:sp>
        <p:sp>
          <p:nvSpPr>
            <p:cNvPr id="15" name="Seta: para Baixo 14">
              <a:extLst>
                <a:ext uri="{FF2B5EF4-FFF2-40B4-BE49-F238E27FC236}">
                  <a16:creationId xmlns:a16="http://schemas.microsoft.com/office/drawing/2014/main" id="{6ABE6A2A-E6C5-B6AC-478A-4CBFC7D9D1EF}"/>
                </a:ext>
              </a:extLst>
            </p:cNvPr>
            <p:cNvSpPr/>
            <p:nvPr/>
          </p:nvSpPr>
          <p:spPr>
            <a:xfrm>
              <a:off x="2840171" y="4648912"/>
              <a:ext cx="297455" cy="22020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3808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B6C11-2FE6-824C-4EC0-8F522211E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9305AC-68BB-A0B0-732F-14DB39AF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700" y="1825624"/>
            <a:ext cx="6594475" cy="5032375"/>
          </a:xfrm>
        </p:spPr>
        <p:txBody>
          <a:bodyPr>
            <a:normAutofit/>
          </a:bodyPr>
          <a:lstStyle/>
          <a:p>
            <a:r>
              <a:rPr lang="pt-BR" dirty="0"/>
              <a:t>Aprendizado totalmente diferente dos anteriores, pois </a:t>
            </a:r>
            <a:r>
              <a:rPr lang="pt-BR" b="1" i="1" dirty="0">
                <a:solidFill>
                  <a:srgbClr val="00B050"/>
                </a:solidFill>
              </a:rPr>
              <a:t>não existem exemplos de treinamento</a:t>
            </a:r>
            <a:r>
              <a:rPr lang="pt-BR" dirty="0"/>
              <a:t>, sejam eles rotulados ou não.</a:t>
            </a:r>
          </a:p>
          <a:p>
            <a:r>
              <a:rPr lang="pt-BR" b="0" i="0" dirty="0">
                <a:effectLst/>
              </a:rPr>
              <a:t>Frequentemente usado em situações em que não é possível ter um conjunto de treinamento, ou em ambientes onde as respostas não são conhecidas com antecedência.</a:t>
            </a:r>
          </a:p>
          <a:p>
            <a:r>
              <a:rPr lang="pt-BR" b="0" i="0" dirty="0">
                <a:effectLst/>
              </a:rPr>
              <a:t>Abordagem de aprendizado em que um agente, i.e., o algoritmo de ML, aprende a tomar decisões interagindo com um ambiente.</a:t>
            </a:r>
          </a:p>
        </p:txBody>
      </p:sp>
      <p:pic>
        <p:nvPicPr>
          <p:cNvPr id="4" name="Picture 2" descr="Reinforcement Learning Coach — Reinforcement Learning Coach 0.12.0  documentation">
            <a:extLst>
              <a:ext uri="{FF2B5EF4-FFF2-40B4-BE49-F238E27FC236}">
                <a16:creationId xmlns:a16="http://schemas.microsoft.com/office/drawing/2014/main" id="{EC6CF383-26F9-83F7-06C5-465ABC371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2" t="7550" r="6051" b="8755"/>
          <a:stretch/>
        </p:blipFill>
        <p:spPr bwMode="auto">
          <a:xfrm>
            <a:off x="273663" y="2115239"/>
            <a:ext cx="485515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991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C8488-3B54-143A-989A-2A0003A2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D06D15-CBF3-D26D-74D4-1FFD124F4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1825624"/>
            <a:ext cx="6565900" cy="5032376"/>
          </a:xfrm>
        </p:spPr>
        <p:txBody>
          <a:bodyPr>
            <a:normAutofit fontScale="92500" lnSpcReduction="10000"/>
          </a:bodyPr>
          <a:lstStyle/>
          <a:p>
            <a:r>
              <a:rPr lang="pt-BR" b="0" i="0" dirty="0">
                <a:effectLst/>
              </a:rPr>
              <a:t>O agente toma ações em um ambiente para maximizar a recompensa acumulada ao longo do tempo.</a:t>
            </a:r>
          </a:p>
          <a:p>
            <a:r>
              <a:rPr lang="pt-BR" dirty="0"/>
              <a:t>O objetivo é encontrar uma função, chamada de política, que mapeie os estados na sequência de ações que maximize a recompensa.</a:t>
            </a:r>
            <a:endParaRPr lang="pt-BR" b="0" i="0" dirty="0">
              <a:effectLst/>
            </a:endParaRPr>
          </a:p>
          <a:p>
            <a:r>
              <a:rPr lang="pt-BR" b="0" i="0" dirty="0">
                <a:effectLst/>
              </a:rPr>
              <a:t>A principal característica do aprendizado por reforço é que o agente aprende através de tentativa e erro, ajustando suas ações com base nas recompensas que recebe do ambiente.</a:t>
            </a:r>
          </a:p>
          <a:p>
            <a:r>
              <a:rPr lang="pt-BR" dirty="0"/>
              <a:t>Algoritmos usados em jogos, robótica, carros autônomos, etc.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015829-6850-097F-A078-D7CEC1B13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2781299"/>
            <a:ext cx="5197819" cy="216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034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9934</TotalTime>
  <Words>1729</Words>
  <Application>Microsoft Office PowerPoint</Application>
  <PresentationFormat>Widescreen</PresentationFormat>
  <Paragraphs>189</Paragraphs>
  <Slides>25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Söhne</vt:lpstr>
      <vt:lpstr>Wingdings</vt:lpstr>
      <vt:lpstr>Tema do Office</vt:lpstr>
      <vt:lpstr>TP557 - Tópicos avançados em IoT e Machine Learning: Regressão com DNNs (Parte II)</vt:lpstr>
      <vt:lpstr>O que vamos ver?</vt:lpstr>
      <vt:lpstr>Tipos de aprendizado</vt:lpstr>
      <vt:lpstr>Aprendizado supervisionado</vt:lpstr>
      <vt:lpstr>Aprendizado supervisionado</vt:lpstr>
      <vt:lpstr>Classificação e regressão</vt:lpstr>
      <vt:lpstr>Aprendizado não-supervisionado</vt:lpstr>
      <vt:lpstr>Aprendizado por reforço</vt:lpstr>
      <vt:lpstr>Aprendizado por reforço</vt:lpstr>
      <vt:lpstr>Modelos de aprendizado supervisionado</vt:lpstr>
      <vt:lpstr>Rede neural de alimentação direta (DNN)</vt:lpstr>
      <vt:lpstr>Rede neural convolucional (CNN)</vt:lpstr>
      <vt:lpstr>Rede neural recorrente (RNN)</vt:lpstr>
      <vt:lpstr>Autoencoders</vt:lpstr>
      <vt:lpstr>Modelos de aprendizado supervisionado</vt:lpstr>
      <vt:lpstr>Regressão</vt:lpstr>
      <vt:lpstr>Regressão</vt:lpstr>
      <vt:lpstr>Regressão</vt:lpstr>
      <vt:lpstr>Aproximação universal de funções</vt:lpstr>
      <vt:lpstr>Otimização hiperparamétrica</vt:lpstr>
      <vt:lpstr>Exemplo</vt:lpstr>
      <vt:lpstr>Atividades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1958</cp:revision>
  <dcterms:created xsi:type="dcterms:W3CDTF">2020-01-20T13:50:05Z</dcterms:created>
  <dcterms:modified xsi:type="dcterms:W3CDTF">2023-08-11T11:59:08Z</dcterms:modified>
</cp:coreProperties>
</file>